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367" r:id="rId3"/>
    <p:sldId id="314" r:id="rId4"/>
    <p:sldId id="368" r:id="rId5"/>
    <p:sldId id="369" r:id="rId6"/>
    <p:sldId id="370" r:id="rId7"/>
    <p:sldId id="371" r:id="rId8"/>
    <p:sldId id="379" r:id="rId9"/>
    <p:sldId id="380" r:id="rId10"/>
    <p:sldId id="372" r:id="rId11"/>
    <p:sldId id="381" r:id="rId12"/>
    <p:sldId id="382" r:id="rId13"/>
    <p:sldId id="385" r:id="rId14"/>
    <p:sldId id="386" r:id="rId15"/>
    <p:sldId id="387" r:id="rId16"/>
    <p:sldId id="373" r:id="rId17"/>
    <p:sldId id="374" r:id="rId18"/>
    <p:sldId id="375" r:id="rId19"/>
    <p:sldId id="376" r:id="rId20"/>
    <p:sldId id="377" r:id="rId21"/>
    <p:sldId id="339" r:id="rId22"/>
  </p:sldIdLst>
  <p:sldSz cx="9144000" cy="6858000" type="screen4x3"/>
  <p:notesSz cx="9144000" cy="6858000"/>
  <p:defaultTextStyle>
    <a:defPPr>
      <a:defRPr lang="de-DE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ittlere Formatvorlage 1 - Akz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B1032C-EA38-4F05-BA0D-38AFFFC7BED3}" styleName="Helle Formatvorlage 3 - Akz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22" autoAdjust="0"/>
    <p:restoredTop sz="98377" autoAdjust="0"/>
  </p:normalViewPr>
  <p:slideViewPr>
    <p:cSldViewPr snapToGrid="0" snapToObjects="1">
      <p:cViewPr>
        <p:scale>
          <a:sx n="100" d="100"/>
          <a:sy n="100" d="100"/>
        </p:scale>
        <p:origin x="-368" y="14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58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handoutMaster" Target="handoutMasters/handoutMaster1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1F26BB-9D9C-CF4A-9B78-8ED084F63B10}" type="datetimeFigureOut">
              <a:rPr lang="de-DE" smtClean="0"/>
              <a:t>24.11.15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C182A4-2FD1-6745-9482-68F695D5AB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072978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6439AB-6BD5-0845-B99B-1513D53B0AF2}" type="datetimeFigureOut">
              <a:rPr lang="de-DE" smtClean="0"/>
              <a:t>24.11.15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47CEB7-977C-CE4B-852E-DB7C80FA2C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331926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47CEB7-977C-CE4B-852E-DB7C80FA2C87}" type="slidenum">
              <a:rPr lang="de-DE" smtClean="0"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91631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47CEB7-977C-CE4B-852E-DB7C80FA2C87}" type="slidenum">
              <a:rPr lang="de-DE" smtClean="0"/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91631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47CEB7-977C-CE4B-852E-DB7C80FA2C87}" type="slidenum">
              <a:rPr lang="de-DE" smtClean="0"/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91631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47CEB7-977C-CE4B-852E-DB7C80FA2C87}" type="slidenum">
              <a:rPr lang="de-DE" smtClean="0"/>
              <a:t>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91631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47CEB7-977C-CE4B-852E-DB7C80FA2C87}" type="slidenum">
              <a:rPr lang="de-DE" smtClean="0"/>
              <a:t>19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916314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47CEB7-977C-CE4B-852E-DB7C80FA2C87}" type="slidenum">
              <a:rPr lang="de-DE" smtClean="0"/>
              <a:t>20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91631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47CEB7-977C-CE4B-852E-DB7C80FA2C87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91631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47CEB7-977C-CE4B-852E-DB7C80FA2C87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91631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47CEB7-977C-CE4B-852E-DB7C80FA2C87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91631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47CEB7-977C-CE4B-852E-DB7C80FA2C87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91631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47CEB7-977C-CE4B-852E-DB7C80FA2C87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91631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47CEB7-977C-CE4B-852E-DB7C80FA2C87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91631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47CEB7-977C-CE4B-852E-DB7C80FA2C87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91631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47CEB7-977C-CE4B-852E-DB7C80FA2C87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91631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923142" y="648000"/>
            <a:ext cx="5223347" cy="381600"/>
          </a:xfrm>
        </p:spPr>
        <p:txBody>
          <a:bodyPr/>
          <a:lstStyle/>
          <a:p>
            <a:r>
              <a:rPr lang="en-GB" noProof="0" dirty="0" err="1" smtClean="0"/>
              <a:t>Mastertitelformat</a:t>
            </a:r>
            <a:r>
              <a:rPr lang="en-GB" noProof="0" dirty="0" smtClean="0"/>
              <a:t> </a:t>
            </a:r>
            <a:r>
              <a:rPr lang="en-GB" noProof="0" dirty="0" err="1" smtClean="0"/>
              <a:t>bearbeiten</a:t>
            </a:r>
            <a:endParaRPr lang="en-GB" noProof="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417600" y="2592000"/>
            <a:ext cx="8229600" cy="1752600"/>
          </a:xfrm>
        </p:spPr>
        <p:txBody>
          <a:bodyPr/>
          <a:lstStyle>
            <a:lvl1pPr marL="0" indent="0" algn="l">
              <a:buNone/>
              <a:defRPr sz="36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Master-</a:t>
            </a:r>
            <a:r>
              <a:rPr lang="en-GB" noProof="0" dirty="0" err="1" smtClean="0"/>
              <a:t>Untertitelformat</a:t>
            </a:r>
            <a:r>
              <a:rPr lang="en-GB" noProof="0" dirty="0" smtClean="0"/>
              <a:t> </a:t>
            </a:r>
            <a:r>
              <a:rPr lang="en-GB" noProof="0" dirty="0" err="1" smtClean="0"/>
              <a:t>bearbeiten</a:t>
            </a:r>
            <a:endParaRPr lang="en-GB" noProof="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4673E7-8E07-AA47-BFA0-364DA94013A3}" type="datetime1">
              <a:rPr lang="de-AT" smtClean="0"/>
              <a:t>24.11.15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8C9181-C829-AE45-B633-BF3EA5EA5F4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7" name="Textfeld 6"/>
          <p:cNvSpPr txBox="1"/>
          <p:nvPr userDrawn="1"/>
        </p:nvSpPr>
        <p:spPr>
          <a:xfrm>
            <a:off x="1117600" y="6527800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  <p:sp>
        <p:nvSpPr>
          <p:cNvPr id="16" name="Textfeld 15"/>
          <p:cNvSpPr txBox="1"/>
          <p:nvPr userDrawn="1"/>
        </p:nvSpPr>
        <p:spPr>
          <a:xfrm>
            <a:off x="254000" y="1371600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Kap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923142" y="648000"/>
            <a:ext cx="5223347" cy="381600"/>
          </a:xfrm>
        </p:spPr>
        <p:txBody>
          <a:bodyPr/>
          <a:lstStyle/>
          <a:p>
            <a:r>
              <a:rPr lang="en-GB" noProof="0" dirty="0" err="1" smtClean="0"/>
              <a:t>Mastertitelformat</a:t>
            </a:r>
            <a:r>
              <a:rPr lang="en-GB" noProof="0" dirty="0" smtClean="0"/>
              <a:t> </a:t>
            </a:r>
            <a:r>
              <a:rPr lang="en-GB" noProof="0" dirty="0" err="1" smtClean="0"/>
              <a:t>bearbeiten</a:t>
            </a:r>
            <a:endParaRPr lang="en-GB" noProof="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417600" y="2592000"/>
            <a:ext cx="8229600" cy="1752600"/>
          </a:xfrm>
        </p:spPr>
        <p:txBody>
          <a:bodyPr/>
          <a:lstStyle>
            <a:lvl1pPr marL="0" indent="0" algn="l">
              <a:buNone/>
              <a:defRPr sz="3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Master-</a:t>
            </a:r>
            <a:r>
              <a:rPr lang="en-GB" noProof="0" dirty="0" err="1" smtClean="0"/>
              <a:t>Untertitelformat</a:t>
            </a:r>
            <a:r>
              <a:rPr lang="en-GB" noProof="0" dirty="0" smtClean="0"/>
              <a:t> </a:t>
            </a:r>
            <a:r>
              <a:rPr lang="en-GB" noProof="0" dirty="0" err="1" smtClean="0"/>
              <a:t>bearbeiten</a:t>
            </a:r>
            <a:endParaRPr lang="en-GB" noProof="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F16EBB-FA4F-0341-8D9D-5AF847735833}" type="datetime1">
              <a:rPr lang="de-AT" smtClean="0"/>
              <a:t>24.11.15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44CAFE-B5DD-8D42-8367-33DF8B0A0AF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 smtClean="0"/>
              <a:t>Mastertitelformat</a:t>
            </a:r>
            <a:r>
              <a:rPr lang="en-GB" noProof="0" dirty="0" smtClean="0"/>
              <a:t> </a:t>
            </a:r>
            <a:r>
              <a:rPr lang="en-GB" noProof="0" dirty="0" err="1" smtClean="0"/>
              <a:t>bearbeiten</a:t>
            </a:r>
            <a:endParaRPr lang="en-GB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defRPr/>
            </a:lvl1pPr>
            <a:lvl3pPr marL="198000" indent="0">
              <a:defRPr/>
            </a:lvl3pPr>
            <a:lvl4pPr indent="0">
              <a:defRPr/>
            </a:lvl4pPr>
          </a:lstStyle>
          <a:p>
            <a:pPr lvl="0"/>
            <a:r>
              <a:rPr lang="en-GB" noProof="0" dirty="0" err="1" smtClean="0"/>
              <a:t>Mastertextformat</a:t>
            </a:r>
            <a:r>
              <a:rPr lang="en-GB" noProof="0" dirty="0" smtClean="0"/>
              <a:t> </a:t>
            </a:r>
            <a:r>
              <a:rPr lang="en-GB" noProof="0" dirty="0" err="1" smtClean="0"/>
              <a:t>bearbeiten</a:t>
            </a:r>
            <a:endParaRPr lang="en-GB" noProof="0" dirty="0" smtClean="0"/>
          </a:p>
          <a:p>
            <a:pPr lvl="1"/>
            <a:r>
              <a:rPr lang="en-GB" noProof="0" dirty="0" err="1" smtClean="0"/>
              <a:t>Zweite</a:t>
            </a:r>
            <a:r>
              <a:rPr lang="en-GB" noProof="0" dirty="0" smtClean="0"/>
              <a:t> </a:t>
            </a:r>
            <a:r>
              <a:rPr lang="en-GB" noProof="0" dirty="0" err="1" smtClean="0"/>
              <a:t>Ebene</a:t>
            </a:r>
            <a:endParaRPr lang="en-GB" noProof="0" dirty="0" smtClean="0"/>
          </a:p>
          <a:p>
            <a:pPr lvl="2"/>
            <a:r>
              <a:rPr lang="en-GB" noProof="0" dirty="0" err="1" smtClean="0"/>
              <a:t>Dritte</a:t>
            </a:r>
            <a:r>
              <a:rPr lang="en-GB" noProof="0" dirty="0" smtClean="0"/>
              <a:t> </a:t>
            </a:r>
            <a:r>
              <a:rPr lang="en-GB" noProof="0" dirty="0" err="1" smtClean="0"/>
              <a:t>Ebene</a:t>
            </a:r>
            <a:endParaRPr lang="en-GB" noProof="0" dirty="0" smtClean="0"/>
          </a:p>
          <a:p>
            <a:pPr lvl="3"/>
            <a:r>
              <a:rPr lang="en-GB" noProof="0" dirty="0" err="1" smtClean="0"/>
              <a:t>Vierte</a:t>
            </a:r>
            <a:r>
              <a:rPr lang="en-GB" noProof="0" dirty="0" smtClean="0"/>
              <a:t> </a:t>
            </a:r>
            <a:r>
              <a:rPr lang="en-GB" noProof="0" dirty="0" err="1" smtClean="0"/>
              <a:t>Ebene</a:t>
            </a:r>
            <a:endParaRPr lang="en-GB" noProof="0" dirty="0" smtClean="0"/>
          </a:p>
          <a:p>
            <a:pPr lvl="4"/>
            <a:r>
              <a:rPr lang="en-GB" noProof="0" dirty="0" err="1" smtClean="0"/>
              <a:t>Fünfte</a:t>
            </a:r>
            <a:r>
              <a:rPr lang="en-GB" noProof="0" dirty="0" smtClean="0"/>
              <a:t> </a:t>
            </a:r>
            <a:r>
              <a:rPr lang="en-GB" noProof="0" dirty="0" err="1" smtClean="0"/>
              <a:t>Ebene</a:t>
            </a:r>
            <a:endParaRPr lang="en-GB" noProof="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FB09B6-B5B6-D746-9962-F98EF1E9E28E}" type="datetime1">
              <a:rPr lang="de-AT" smtClean="0"/>
              <a:t>24.11.15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CED686-F466-7047-9261-21F027EAFBA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 smtClean="0"/>
              <a:t>Mastertitelformat</a:t>
            </a:r>
            <a:r>
              <a:rPr lang="en-GB" noProof="0" dirty="0" smtClean="0"/>
              <a:t> </a:t>
            </a:r>
            <a:r>
              <a:rPr lang="en-GB" noProof="0" dirty="0" err="1" smtClean="0"/>
              <a:t>bearbeiten</a:t>
            </a:r>
            <a:endParaRPr lang="en-GB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 marL="0" indent="0">
              <a:defRPr sz="2400"/>
            </a:lvl1pPr>
            <a:lvl2pPr>
              <a:defRPr sz="2200"/>
            </a:lvl2pPr>
            <a:lvl3pPr indent="0">
              <a:defRPr sz="2000"/>
            </a:lvl3pPr>
            <a:lvl4pPr>
              <a:defRPr sz="1800"/>
            </a:lvl4pPr>
            <a:lvl5pPr>
              <a:defRPr sz="1800"/>
            </a:lvl5pPr>
            <a:lvl6pPr marL="468000" indent="0" algn="l">
              <a:spcAft>
                <a:spcPts val="1200"/>
              </a:spcAft>
              <a:buFontTx/>
              <a:buNone/>
              <a:defRPr sz="1600">
                <a:latin typeface="Lucida Sans"/>
                <a:cs typeface="Lucida Sans"/>
              </a:defRPr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err="1" smtClean="0"/>
              <a:t>Mastertextformat</a:t>
            </a:r>
            <a:r>
              <a:rPr lang="en-GB" noProof="0" dirty="0" smtClean="0"/>
              <a:t> </a:t>
            </a:r>
            <a:r>
              <a:rPr lang="en-GB" noProof="0" dirty="0" err="1" smtClean="0"/>
              <a:t>bearbeiten</a:t>
            </a:r>
            <a:endParaRPr lang="en-GB" noProof="0" dirty="0" smtClean="0"/>
          </a:p>
          <a:p>
            <a:pPr lvl="1"/>
            <a:r>
              <a:rPr lang="en-GB" noProof="0" dirty="0" err="1" smtClean="0"/>
              <a:t>Zweite</a:t>
            </a:r>
            <a:r>
              <a:rPr lang="en-GB" noProof="0" dirty="0" smtClean="0"/>
              <a:t> </a:t>
            </a:r>
            <a:r>
              <a:rPr lang="en-GB" noProof="0" dirty="0" err="1" smtClean="0"/>
              <a:t>Ebene</a:t>
            </a:r>
            <a:endParaRPr lang="en-GB" noProof="0" dirty="0" smtClean="0"/>
          </a:p>
          <a:p>
            <a:pPr lvl="2"/>
            <a:r>
              <a:rPr lang="en-GB" noProof="0" dirty="0" err="1" smtClean="0"/>
              <a:t>Dritte</a:t>
            </a:r>
            <a:r>
              <a:rPr lang="en-GB" noProof="0" dirty="0" smtClean="0"/>
              <a:t> </a:t>
            </a:r>
            <a:r>
              <a:rPr lang="en-GB" noProof="0" dirty="0" err="1" smtClean="0"/>
              <a:t>Ebene</a:t>
            </a:r>
            <a:endParaRPr lang="en-GB" noProof="0" dirty="0" smtClean="0"/>
          </a:p>
          <a:p>
            <a:pPr lvl="3"/>
            <a:r>
              <a:rPr lang="en-GB" noProof="0" dirty="0" err="1" smtClean="0"/>
              <a:t>Vierte</a:t>
            </a:r>
            <a:r>
              <a:rPr lang="en-GB" noProof="0" dirty="0" smtClean="0"/>
              <a:t> </a:t>
            </a:r>
            <a:r>
              <a:rPr lang="en-GB" noProof="0" dirty="0" err="1" smtClean="0"/>
              <a:t>Ebene</a:t>
            </a:r>
            <a:endParaRPr lang="en-GB" noProof="0" dirty="0" smtClean="0"/>
          </a:p>
          <a:p>
            <a:pPr lvl="4"/>
            <a:r>
              <a:rPr lang="en-GB" noProof="0" dirty="0" err="1" smtClean="0"/>
              <a:t>Fünfte</a:t>
            </a:r>
            <a:r>
              <a:rPr lang="en-GB" noProof="0" dirty="0" smtClean="0"/>
              <a:t> </a:t>
            </a:r>
            <a:r>
              <a:rPr lang="en-GB" noProof="0" dirty="0" err="1" smtClean="0"/>
              <a:t>Ebene</a:t>
            </a:r>
            <a:endParaRPr lang="en-GB" noProof="0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 marL="0" indent="0">
              <a:defRPr sz="2400"/>
            </a:lvl1pPr>
            <a:lvl2pPr>
              <a:defRPr sz="2200"/>
            </a:lvl2pPr>
            <a:lvl3pPr indent="0">
              <a:defRPr sz="2000"/>
            </a:lvl3pPr>
            <a:lvl4pPr>
              <a:defRPr sz="1800"/>
            </a:lvl4pPr>
            <a:lvl5pPr>
              <a:defRPr sz="1800"/>
            </a:lvl5pPr>
            <a:lvl6pPr marL="468000" indent="0">
              <a:buFontTx/>
              <a:buNone/>
              <a:defRPr sz="1600">
                <a:latin typeface="Lucida Sans"/>
                <a:cs typeface="Lucida Sans"/>
              </a:defRPr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err="1" smtClean="0"/>
              <a:t>Mastertextformat</a:t>
            </a:r>
            <a:r>
              <a:rPr lang="en-GB" noProof="0" dirty="0" smtClean="0"/>
              <a:t> </a:t>
            </a:r>
            <a:r>
              <a:rPr lang="en-GB" noProof="0" dirty="0" err="1" smtClean="0"/>
              <a:t>bearbeiten</a:t>
            </a:r>
            <a:endParaRPr lang="en-GB" noProof="0" dirty="0" smtClean="0"/>
          </a:p>
          <a:p>
            <a:pPr lvl="1"/>
            <a:r>
              <a:rPr lang="en-GB" noProof="0" dirty="0" err="1" smtClean="0"/>
              <a:t>Zweite</a:t>
            </a:r>
            <a:r>
              <a:rPr lang="en-GB" noProof="0" dirty="0" smtClean="0"/>
              <a:t> </a:t>
            </a:r>
            <a:r>
              <a:rPr lang="en-GB" noProof="0" dirty="0" err="1" smtClean="0"/>
              <a:t>Ebene</a:t>
            </a:r>
            <a:endParaRPr lang="en-GB" noProof="0" dirty="0" smtClean="0"/>
          </a:p>
          <a:p>
            <a:pPr lvl="2"/>
            <a:r>
              <a:rPr lang="en-GB" noProof="0" dirty="0" err="1" smtClean="0"/>
              <a:t>Dritte</a:t>
            </a:r>
            <a:r>
              <a:rPr lang="en-GB" noProof="0" dirty="0" smtClean="0"/>
              <a:t> </a:t>
            </a:r>
            <a:r>
              <a:rPr lang="en-GB" noProof="0" dirty="0" err="1" smtClean="0"/>
              <a:t>Ebene</a:t>
            </a:r>
            <a:endParaRPr lang="en-GB" noProof="0" dirty="0" smtClean="0"/>
          </a:p>
          <a:p>
            <a:pPr lvl="3"/>
            <a:r>
              <a:rPr lang="en-GB" noProof="0" dirty="0" err="1" smtClean="0"/>
              <a:t>Vierte</a:t>
            </a:r>
            <a:r>
              <a:rPr lang="en-GB" noProof="0" dirty="0" smtClean="0"/>
              <a:t> </a:t>
            </a:r>
            <a:r>
              <a:rPr lang="en-GB" noProof="0" dirty="0" err="1" smtClean="0"/>
              <a:t>Ebene</a:t>
            </a:r>
            <a:endParaRPr lang="en-GB" noProof="0" dirty="0" smtClean="0"/>
          </a:p>
          <a:p>
            <a:pPr lvl="4"/>
            <a:r>
              <a:rPr lang="en-GB" noProof="0" dirty="0" err="1" smtClean="0"/>
              <a:t>Fünfte</a:t>
            </a:r>
            <a:r>
              <a:rPr lang="en-GB" noProof="0" dirty="0" smtClean="0"/>
              <a:t> </a:t>
            </a:r>
            <a:r>
              <a:rPr lang="en-GB" noProof="0" dirty="0" err="1" smtClean="0"/>
              <a:t>Ebene</a:t>
            </a:r>
            <a:endParaRPr lang="en-GB" noProof="0" dirty="0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9999FA-1644-464B-B6CD-F84D09E22250}" type="datetime1">
              <a:rPr lang="de-AT" smtClean="0"/>
              <a:t>24.11.15</a:t>
            </a:fld>
            <a:endParaRPr lang="de-DE" dirty="0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0C49EA-0A1E-7E42-B231-0C9F86CE718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7FF3D3-CE64-5B41-8091-9DCDC7496446}" type="datetime1">
              <a:rPr lang="de-AT" smtClean="0"/>
              <a:t>24.11.15</a:t>
            </a:fld>
            <a:endParaRPr lang="de-DE" dirty="0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488DC8-4106-D24E-A471-D0A04054D08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eg"/><Relationship Id="rId8" Type="http://schemas.openxmlformats.org/officeDocument/2006/relationships/image" Target="../media/image2.png"/><Relationship Id="rId9" Type="http://schemas.microsoft.com/office/2007/relationships/hdphoto" Target="../media/hdphoto1.wdp"/><Relationship Id="rId1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Bild 9" descr="zahlenbalken_ppt.jpg"/>
          <p:cNvPicPr>
            <a:picLocks noChangeAspect="1"/>
          </p:cNvPicPr>
          <p:nvPr/>
        </p:nvPicPr>
        <p:blipFill>
          <a:blip r:embed="rId7">
            <a:alphaModFix amt="38000"/>
          </a:blip>
          <a:srcRect/>
          <a:stretch>
            <a:fillRect/>
          </a:stretch>
        </p:blipFill>
        <p:spPr bwMode="auto">
          <a:xfrm>
            <a:off x="666307" y="7938"/>
            <a:ext cx="8382000" cy="120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itelplatzhalter 1"/>
          <p:cNvSpPr>
            <a:spLocks noGrp="1"/>
          </p:cNvSpPr>
          <p:nvPr>
            <p:ph type="title"/>
          </p:nvPr>
        </p:nvSpPr>
        <p:spPr bwMode="auto">
          <a:xfrm>
            <a:off x="1898952" y="292100"/>
            <a:ext cx="523844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dirty="0" err="1" smtClean="0"/>
              <a:t>Mastertitelformat</a:t>
            </a:r>
            <a:r>
              <a:rPr lang="en-GB" noProof="0" dirty="0" smtClean="0"/>
              <a:t> </a:t>
            </a:r>
            <a:r>
              <a:rPr lang="en-GB" noProof="0" dirty="0" err="1" smtClean="0"/>
              <a:t>bearbeiten</a:t>
            </a:r>
            <a:endParaRPr lang="en-GB" noProof="0" dirty="0"/>
          </a:p>
        </p:txBody>
      </p:sp>
      <p:sp>
        <p:nvSpPr>
          <p:cNvPr id="1028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825500" y="1600200"/>
            <a:ext cx="78613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dirty="0" err="1" smtClean="0"/>
              <a:t>Mastertextformat</a:t>
            </a:r>
            <a:r>
              <a:rPr lang="en-GB" noProof="0" dirty="0" smtClean="0"/>
              <a:t> </a:t>
            </a:r>
            <a:r>
              <a:rPr lang="en-GB" noProof="0" dirty="0" err="1" smtClean="0"/>
              <a:t>bearbeiten</a:t>
            </a:r>
            <a:endParaRPr lang="en-GB" noProof="0" dirty="0" smtClean="0"/>
          </a:p>
          <a:p>
            <a:pPr lvl="1"/>
            <a:r>
              <a:rPr lang="en-GB" noProof="0" dirty="0" err="1" smtClean="0"/>
              <a:t>Zweite</a:t>
            </a:r>
            <a:r>
              <a:rPr lang="en-GB" noProof="0" dirty="0" smtClean="0"/>
              <a:t> </a:t>
            </a:r>
            <a:r>
              <a:rPr lang="en-GB" noProof="0" dirty="0" err="1" smtClean="0"/>
              <a:t>Ebene</a:t>
            </a:r>
            <a:endParaRPr lang="en-GB" noProof="0" dirty="0" smtClean="0"/>
          </a:p>
          <a:p>
            <a:pPr lvl="2"/>
            <a:r>
              <a:rPr lang="en-GB" noProof="0" dirty="0" err="1" smtClean="0"/>
              <a:t>Dritte</a:t>
            </a:r>
            <a:r>
              <a:rPr lang="en-GB" noProof="0" dirty="0" smtClean="0"/>
              <a:t> </a:t>
            </a:r>
            <a:r>
              <a:rPr lang="en-GB" noProof="0" dirty="0" err="1" smtClean="0"/>
              <a:t>Ebene</a:t>
            </a:r>
            <a:endParaRPr lang="en-GB" noProof="0" dirty="0" smtClean="0"/>
          </a:p>
          <a:p>
            <a:pPr lvl="3"/>
            <a:r>
              <a:rPr lang="en-GB" noProof="0" dirty="0" err="1" smtClean="0"/>
              <a:t>Vierte</a:t>
            </a:r>
            <a:r>
              <a:rPr lang="en-GB" noProof="0" dirty="0" smtClean="0"/>
              <a:t> </a:t>
            </a:r>
            <a:r>
              <a:rPr lang="en-GB" noProof="0" dirty="0" err="1" smtClean="0"/>
              <a:t>Ebene</a:t>
            </a:r>
            <a:endParaRPr lang="en-GB" noProof="0" dirty="0" smtClean="0"/>
          </a:p>
          <a:p>
            <a:pPr lvl="4"/>
            <a:r>
              <a:rPr lang="en-GB" noProof="0" dirty="0" err="1" smtClean="0"/>
              <a:t>Fünfte</a:t>
            </a:r>
            <a:r>
              <a:rPr lang="en-GB" noProof="0" dirty="0" smtClean="0"/>
              <a:t> </a:t>
            </a:r>
            <a:r>
              <a:rPr lang="en-GB" noProof="0" dirty="0" err="1" smtClean="0"/>
              <a:t>Ebene</a:t>
            </a:r>
            <a:endParaRPr lang="en-GB" noProof="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25500" y="6350000"/>
            <a:ext cx="162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accent1"/>
                </a:solidFill>
                <a:latin typeface="Lucida Sans"/>
                <a:ea typeface="ITC Officina Sans Book" charset="0"/>
                <a:cs typeface="Lucida Sans"/>
              </a:defRPr>
            </a:lvl1pPr>
          </a:lstStyle>
          <a:p>
            <a:pPr>
              <a:defRPr/>
            </a:pPr>
            <a:fld id="{055639A9-CE3D-7944-9A5A-3EB00F5C184D}" type="datetime1">
              <a:rPr lang="de-AT" smtClean="0"/>
              <a:t>24.11.15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42338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accent1"/>
                </a:solidFill>
                <a:latin typeface="Lucida Sans"/>
                <a:ea typeface="+mn-ea"/>
                <a:cs typeface="Lucida Sans"/>
              </a:defRPr>
            </a:lvl1pPr>
          </a:lstStyle>
          <a:p>
            <a:pPr>
              <a:defRPr/>
            </a:pPr>
            <a:endParaRPr lang="en-GB" noProof="0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840663" y="6356350"/>
            <a:ext cx="846137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accent1"/>
                </a:solidFill>
                <a:latin typeface="Lucida Sans"/>
                <a:ea typeface="ITC Officina Sans Book" charset="0"/>
                <a:cs typeface="Lucida Sans"/>
              </a:defRPr>
            </a:lvl1pPr>
          </a:lstStyle>
          <a:p>
            <a:pPr>
              <a:defRPr/>
            </a:pPr>
            <a:endParaRPr lang="de-DE" dirty="0"/>
          </a:p>
        </p:txBody>
      </p:sp>
      <p:pic>
        <p:nvPicPr>
          <p:cNvPr id="9" name="Picture 7"/>
          <p:cNvPicPr>
            <a:picLocks noChangeAspect="1"/>
          </p:cNvPicPr>
          <p:nvPr userDrawn="1"/>
        </p:nvPicPr>
        <p:blipFill rotWithShape="1">
          <a:blip r:embed="rId8" cstate="email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52400" y="-109183"/>
            <a:ext cx="818707" cy="7083189"/>
          </a:xfrm>
          <a:prstGeom prst="rect">
            <a:avLst/>
          </a:prstGeom>
        </p:spPr>
      </p:pic>
      <p:pic>
        <p:nvPicPr>
          <p:cNvPr id="7" name="Bild 6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9551" y="131162"/>
            <a:ext cx="2388024" cy="1469038"/>
          </a:xfrm>
          <a:prstGeom prst="rect">
            <a:avLst/>
          </a:prstGeom>
          <a:effectLst>
            <a:outerShdw blurRad="50800" dist="38100" dir="2700000" algn="tl" rotWithShape="0">
              <a:schemeClr val="tx1">
                <a:lumMod val="20000"/>
                <a:lumOff val="80000"/>
                <a:alpha val="43000"/>
              </a:schemeClr>
            </a:outerShdw>
          </a:effec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hf hdr="0" ftr="0" dt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400" b="1" kern="1200">
          <a:solidFill>
            <a:schemeClr val="accent2"/>
          </a:solidFill>
          <a:latin typeface="Lucida Sans"/>
          <a:ea typeface="ＭＳ Ｐゴシック" pitchFamily="-107" charset="-128"/>
          <a:cs typeface="Lucida Sans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Lucida Sans" charset="0"/>
          <a:ea typeface="ＭＳ Ｐゴシック" pitchFamily="-107" charset="-128"/>
          <a:cs typeface="ＭＳ Ｐゴシック" pitchFamily="-107" charset="-128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Lucida Sans" charset="0"/>
          <a:ea typeface="ＭＳ Ｐゴシック" pitchFamily="-107" charset="-128"/>
          <a:cs typeface="ＭＳ Ｐゴシック" pitchFamily="-107" charset="-128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Lucida Sans" charset="0"/>
          <a:ea typeface="ＭＳ Ｐゴシック" pitchFamily="-107" charset="-128"/>
          <a:cs typeface="ＭＳ Ｐゴシック" pitchFamily="-107" charset="-128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Lucida Sans" charset="0"/>
          <a:ea typeface="ＭＳ Ｐゴシック" pitchFamily="-107" charset="-128"/>
          <a:cs typeface="ＭＳ Ｐゴシック" pitchFamily="-107" charset="-128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632523"/>
          </a:solidFill>
          <a:latin typeface="Calibri" pitchFamily="-107" charset="0"/>
          <a:ea typeface="ＭＳ Ｐゴシック" pitchFamily="-107" charset="-128"/>
          <a:cs typeface="ＭＳ Ｐゴシック" pitchFamily="-107" charset="-128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632523"/>
          </a:solidFill>
          <a:latin typeface="Calibri" pitchFamily="-107" charset="0"/>
          <a:ea typeface="ＭＳ Ｐゴシック" pitchFamily="-107" charset="-128"/>
          <a:cs typeface="ＭＳ Ｐゴシック" pitchFamily="-107" charset="-128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632523"/>
          </a:solidFill>
          <a:latin typeface="Calibri" pitchFamily="-107" charset="0"/>
          <a:ea typeface="ＭＳ Ｐゴシック" pitchFamily="-107" charset="-128"/>
          <a:cs typeface="ＭＳ Ｐゴシック" pitchFamily="-107" charset="-128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632523"/>
          </a:solidFill>
          <a:latin typeface="Calibri" pitchFamily="-107" charset="0"/>
          <a:ea typeface="ＭＳ Ｐゴシック" pitchFamily="-107" charset="-128"/>
          <a:cs typeface="ＭＳ Ｐゴシック" pitchFamily="-107" charset="-128"/>
        </a:defRPr>
      </a:lvl9pPr>
    </p:titleStyle>
    <p:bodyStyle>
      <a:lvl1pPr marL="342900" indent="-342900" algn="l" defTabSz="457200" rtl="0" eaLnBrk="1" fontAlgn="base" hangingPunct="1">
        <a:spcBef>
          <a:spcPct val="0"/>
        </a:spcBef>
        <a:spcAft>
          <a:spcPts val="1400"/>
        </a:spcAft>
        <a:buSzPct val="75000"/>
        <a:buFont typeface="Arial" charset="0"/>
        <a:defRPr sz="2400" b="1" kern="1200">
          <a:solidFill>
            <a:schemeClr val="tx1"/>
          </a:solidFill>
          <a:latin typeface="Lucida Sans"/>
          <a:ea typeface="ＭＳ Ｐゴシック" pitchFamily="-107" charset="-128"/>
          <a:cs typeface="Lucida Sans"/>
        </a:defRPr>
      </a:lvl1pPr>
      <a:lvl2pPr marL="177800" indent="-177800" algn="l" defTabSz="457200" rtl="0" eaLnBrk="1" fontAlgn="base" hangingPunct="1">
        <a:lnSpc>
          <a:spcPts val="3000"/>
        </a:lnSpc>
        <a:spcBef>
          <a:spcPct val="0"/>
        </a:spcBef>
        <a:spcAft>
          <a:spcPts val="1400"/>
        </a:spcAft>
        <a:buSzPct val="80000"/>
        <a:buFont typeface="Arial" charset="0"/>
        <a:buChar char="•"/>
        <a:defRPr sz="2200" kern="1200">
          <a:solidFill>
            <a:schemeClr val="tx1"/>
          </a:solidFill>
          <a:latin typeface="Lucida Sans"/>
          <a:ea typeface="ITC Officina Sans Book" charset="0"/>
          <a:cs typeface="Lucida Sans"/>
        </a:defRPr>
      </a:lvl2pPr>
      <a:lvl3pPr marL="179388" algn="l" defTabSz="457200" rtl="0" eaLnBrk="1" fontAlgn="base" hangingPunct="1">
        <a:spcBef>
          <a:spcPct val="0"/>
        </a:spcBef>
        <a:spcAft>
          <a:spcPts val="1000"/>
        </a:spcAft>
        <a:buFont typeface="Symbol" charset="2"/>
        <a:defRPr sz="2000" kern="1200">
          <a:solidFill>
            <a:schemeClr val="tx1"/>
          </a:solidFill>
          <a:latin typeface="Lucida Sans"/>
          <a:ea typeface="ITC Officina Sans Book" charset="0"/>
          <a:cs typeface="Lucida Sans"/>
        </a:defRPr>
      </a:lvl3pPr>
      <a:lvl4pPr marL="444500" algn="l" defTabSz="1871663" rtl="0" eaLnBrk="1" fontAlgn="base" hangingPunct="1">
        <a:spcBef>
          <a:spcPct val="0"/>
        </a:spcBef>
        <a:spcAft>
          <a:spcPts val="600"/>
        </a:spcAft>
        <a:buFont typeface="Arial" charset="0"/>
        <a:defRPr kern="1200">
          <a:solidFill>
            <a:schemeClr val="tx1"/>
          </a:solidFill>
          <a:latin typeface="Lucida Sans"/>
          <a:ea typeface="ITC Officina Sans Book" charset="0"/>
          <a:cs typeface="Lucida Sans"/>
        </a:defRPr>
      </a:lvl4pPr>
      <a:lvl5pPr marL="444500" algn="l" defTabSz="1871663" rtl="0" eaLnBrk="1" fontAlgn="base" hangingPunct="1">
        <a:spcBef>
          <a:spcPct val="0"/>
        </a:spcBef>
        <a:spcAft>
          <a:spcPts val="600"/>
        </a:spcAft>
        <a:buFont typeface="Arial" charset="0"/>
        <a:defRPr sz="1600" kern="1200">
          <a:solidFill>
            <a:schemeClr val="tx1"/>
          </a:solidFill>
          <a:latin typeface="Lucida Sans"/>
          <a:ea typeface="ITC Officina Sans Book" charset="0"/>
          <a:cs typeface="Lucida San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6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de-DE" sz="2800" dirty="0" smtClean="0">
                <a:solidFill>
                  <a:srgbClr val="0000FF"/>
                </a:solidFill>
                <a:latin typeface="+mj-lt"/>
              </a:rPr>
              <a:t>INTOSAI</a:t>
            </a:r>
            <a:endParaRPr lang="de-DE" sz="2800" dirty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595400" y="1342254"/>
            <a:ext cx="8091400" cy="5160146"/>
          </a:xfrm>
        </p:spPr>
        <p:txBody>
          <a:bodyPr anchor="ctr"/>
          <a:lstStyle/>
          <a:p>
            <a:pPr algn="ctr"/>
            <a:endParaRPr lang="es-ES_tradnl" sz="4400" dirty="0" smtClean="0">
              <a:solidFill>
                <a:srgbClr val="0000FF"/>
              </a:solidFill>
              <a:latin typeface="+mn-lt"/>
            </a:endParaRPr>
          </a:p>
          <a:p>
            <a:pPr algn="ctr"/>
            <a:r>
              <a:rPr lang="es-ES_tradnl" sz="4400" dirty="0" smtClean="0">
                <a:solidFill>
                  <a:srgbClr val="0000FF"/>
                </a:solidFill>
                <a:latin typeface="+mn-lt"/>
              </a:rPr>
              <a:t>EFS y los Objetivos de Desarrollo</a:t>
            </a:r>
          </a:p>
          <a:p>
            <a:pPr algn="ctr"/>
            <a:r>
              <a:rPr lang="es-ES_tradnl" sz="4400" dirty="0" err="1" smtClean="0">
                <a:solidFill>
                  <a:srgbClr val="0000FF"/>
                </a:solidFill>
                <a:latin typeface="+mn-lt"/>
              </a:rPr>
              <a:t>Sostenbile</a:t>
            </a:r>
            <a:endParaRPr lang="es-ES_tradnl" sz="4400" dirty="0" smtClean="0">
              <a:solidFill>
                <a:srgbClr val="0000FF"/>
              </a:solidFill>
              <a:latin typeface="+mn-lt"/>
            </a:endParaRPr>
          </a:p>
          <a:p>
            <a:pPr algn="ctr"/>
            <a:endParaRPr lang="es-ES_tradnl" dirty="0" smtClean="0">
              <a:solidFill>
                <a:srgbClr val="0000FF"/>
              </a:solidFill>
            </a:endParaRPr>
          </a:p>
          <a:p>
            <a:pPr algn="ctr"/>
            <a:r>
              <a:rPr lang="es-ES_tradnl" sz="2800" dirty="0" smtClean="0">
                <a:solidFill>
                  <a:srgbClr val="0000FF"/>
                </a:solidFill>
                <a:latin typeface="+mn-lt"/>
              </a:rPr>
              <a:t>Licda. </a:t>
            </a:r>
            <a:r>
              <a:rPr lang="es-ES_tradnl" sz="2800" dirty="0" err="1" smtClean="0">
                <a:solidFill>
                  <a:srgbClr val="0000FF"/>
                </a:solidFill>
                <a:latin typeface="+mn-lt"/>
              </a:rPr>
              <a:t>Monika</a:t>
            </a:r>
            <a:r>
              <a:rPr lang="es-ES_tradnl" sz="2800" dirty="0" smtClean="0">
                <a:solidFill>
                  <a:srgbClr val="0000FF"/>
                </a:solidFill>
                <a:latin typeface="+mn-lt"/>
              </a:rPr>
              <a:t> González-</a:t>
            </a:r>
            <a:r>
              <a:rPr lang="es-ES_tradnl" sz="2800" dirty="0" err="1" smtClean="0">
                <a:solidFill>
                  <a:srgbClr val="0000FF"/>
                </a:solidFill>
                <a:latin typeface="+mn-lt"/>
              </a:rPr>
              <a:t>Koss</a:t>
            </a:r>
            <a:endParaRPr lang="es-ES_tradnl" sz="2800" dirty="0" smtClean="0">
              <a:solidFill>
                <a:srgbClr val="0000FF"/>
              </a:solidFill>
              <a:latin typeface="+mn-lt"/>
            </a:endParaRPr>
          </a:p>
          <a:p>
            <a:pPr algn="ctr"/>
            <a:r>
              <a:rPr lang="es-ES_tradnl" sz="2400" dirty="0" smtClean="0">
                <a:solidFill>
                  <a:srgbClr val="0000FF"/>
                </a:solidFill>
                <a:latin typeface="+mn-lt"/>
              </a:rPr>
              <a:t>INTOSAI Secretaría General </a:t>
            </a:r>
          </a:p>
          <a:p>
            <a:pPr algn="ctr"/>
            <a:r>
              <a:rPr lang="es-ES_tradnl" sz="2400" dirty="0" smtClean="0">
                <a:solidFill>
                  <a:srgbClr val="0000FF"/>
                </a:solidFill>
                <a:latin typeface="+mn-lt"/>
              </a:rPr>
              <a:t>Querétaro, 24 de noviembre de 2015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8C9181-C829-AE45-B633-BF3EA5EA5F49}" type="slidenum">
              <a:rPr lang="de-DE" smtClean="0">
                <a:solidFill>
                  <a:srgbClr val="0000FF"/>
                </a:solidFill>
              </a:rPr>
              <a:pPr>
                <a:defRPr/>
              </a:pPr>
              <a:t>1</a:t>
            </a:fld>
            <a:endParaRPr lang="de-DE" dirty="0">
              <a:solidFill>
                <a:srgbClr val="0000FF"/>
              </a:solidFill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3327400" y="330200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>
              <a:solidFill>
                <a:srgbClr val="0000FF"/>
              </a:solidFill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5461000" y="152400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28165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041400" y="648000"/>
            <a:ext cx="6908800" cy="381600"/>
          </a:xfrm>
        </p:spPr>
        <p:txBody>
          <a:bodyPr/>
          <a:lstStyle/>
          <a:p>
            <a:pPr algn="ctr"/>
            <a:r>
              <a:rPr lang="es-ES_tradnl" sz="2800" dirty="0" smtClean="0">
                <a:solidFill>
                  <a:srgbClr val="0000FF"/>
                </a:solidFill>
                <a:latin typeface="+mj-lt"/>
              </a:rPr>
              <a:t>Contexto: Agenda de Acción de Addis Abeba</a:t>
            </a:r>
            <a:endParaRPr lang="es-ES_tradnl" sz="2800" dirty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8C9181-C829-AE45-B633-BF3EA5EA5F49}" type="slidenum">
              <a:rPr lang="de-DE" smtClean="0"/>
              <a:pPr>
                <a:defRPr/>
              </a:pPr>
              <a:t>10</a:t>
            </a:fld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977900" y="1155700"/>
            <a:ext cx="79756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>
                <a:solidFill>
                  <a:srgbClr val="0000FF"/>
                </a:solidFill>
              </a:rPr>
              <a:t>La Agenda 2030 incluye </a:t>
            </a:r>
            <a:r>
              <a:rPr lang="es-ES_tradnl" dirty="0" smtClean="0">
                <a:solidFill>
                  <a:srgbClr val="0000FF"/>
                </a:solidFill>
              </a:rPr>
              <a:t>el </a:t>
            </a:r>
            <a:r>
              <a:rPr lang="es-ES_tradnl" dirty="0" smtClean="0">
                <a:solidFill>
                  <a:srgbClr val="0000FF"/>
                </a:solidFill>
              </a:rPr>
              <a:t>documento final de la Tercera Conferencia Internacional sobre la Financiación para el Desarrollo, la "Agenda de Acción de Addis Abeba” con un claro compromiso hacia el fortalecimiento de la EFS</a:t>
            </a:r>
          </a:p>
          <a:p>
            <a:endParaRPr lang="es-ES_tradnl" dirty="0" smtClean="0">
              <a:solidFill>
                <a:srgbClr val="0000FF"/>
              </a:solidFill>
            </a:endParaRPr>
          </a:p>
          <a:p>
            <a:r>
              <a:rPr lang="es-ES_tradnl" dirty="0" smtClean="0">
                <a:solidFill>
                  <a:srgbClr val="0000FF"/>
                </a:solidFill>
              </a:rPr>
              <a:t>Párrafo 30: </a:t>
            </a:r>
          </a:p>
          <a:p>
            <a:endParaRPr lang="es-ES_tradnl" dirty="0" smtClean="0">
              <a:solidFill>
                <a:srgbClr val="0000FF"/>
              </a:solidFill>
            </a:endParaRPr>
          </a:p>
          <a:p>
            <a:pPr marL="342900" indent="-342900">
              <a:buFont typeface="Wingdings" charset="2"/>
              <a:buChar char="Ø"/>
            </a:pPr>
            <a:r>
              <a:rPr lang="es-ES_tradnl" dirty="0" smtClean="0">
                <a:solidFill>
                  <a:srgbClr val="0000FF"/>
                </a:solidFill>
              </a:rPr>
              <a:t>"</a:t>
            </a:r>
            <a:r>
              <a:rPr lang="es-ES_tradnl" i="1" dirty="0" smtClean="0">
                <a:solidFill>
                  <a:srgbClr val="0000FF"/>
                </a:solidFill>
              </a:rPr>
              <a:t>Fortaleceremos los mecanismos de control nacionales, como las EFS, junto con otras instituciones independientes de supervisión, según proceda. </a:t>
            </a:r>
          </a:p>
          <a:p>
            <a:endParaRPr lang="es-ES_tradnl" i="1" dirty="0" smtClean="0">
              <a:solidFill>
                <a:srgbClr val="0000FF"/>
              </a:solidFill>
            </a:endParaRPr>
          </a:p>
          <a:p>
            <a:pPr marL="342900" indent="-342900">
              <a:buFont typeface="Wingdings" charset="2"/>
              <a:buChar char="Ø"/>
            </a:pPr>
            <a:r>
              <a:rPr lang="es-ES_tradnl" i="1" dirty="0" smtClean="0">
                <a:solidFill>
                  <a:srgbClr val="0000FF"/>
                </a:solidFill>
              </a:rPr>
              <a:t>Aumentaremos la transparencia y la igual participación en el proceso de </a:t>
            </a:r>
            <a:r>
              <a:rPr lang="es-ES_tradnl" i="1" dirty="0" err="1" smtClean="0">
                <a:solidFill>
                  <a:srgbClr val="0000FF"/>
                </a:solidFill>
              </a:rPr>
              <a:t>presupuestación</a:t>
            </a:r>
            <a:r>
              <a:rPr lang="es-ES_tradnl" i="1" dirty="0" smtClean="0">
                <a:solidFill>
                  <a:srgbClr val="0000FF"/>
                </a:solidFill>
              </a:rPr>
              <a:t> y promoveremos la elaboración de presupuestos con perspectiva de….”</a:t>
            </a:r>
            <a:endParaRPr lang="es-ES_tradnl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81624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de-DE" sz="2800" dirty="0" err="1" smtClean="0">
                <a:solidFill>
                  <a:srgbClr val="0000FF"/>
                </a:solidFill>
                <a:latin typeface="+mj-lt"/>
              </a:rPr>
              <a:t>Contribución</a:t>
            </a:r>
            <a:r>
              <a:rPr lang="de-DE" sz="2800" dirty="0" smtClean="0">
                <a:solidFill>
                  <a:srgbClr val="0000FF"/>
                </a:solidFill>
                <a:latin typeface="+mj-lt"/>
              </a:rPr>
              <a:t> EFS a ODS (1)</a:t>
            </a:r>
            <a:endParaRPr lang="de-DE" sz="2800" dirty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914400" y="1488300"/>
            <a:ext cx="8229600" cy="1752600"/>
          </a:xfrm>
        </p:spPr>
        <p:txBody>
          <a:bodyPr/>
          <a:lstStyle/>
          <a:p>
            <a:r>
              <a:rPr lang="es-ES_tradnl" sz="2400" dirty="0" smtClean="0">
                <a:solidFill>
                  <a:srgbClr val="0000FF"/>
                </a:solidFill>
              </a:rPr>
              <a:t>Gran importancia de ODS para EFS y INTOSAI se expresa en las cinco prioridades </a:t>
            </a:r>
            <a:r>
              <a:rPr lang="es-ES_tradnl" sz="2400" dirty="0">
                <a:solidFill>
                  <a:srgbClr val="0000FF"/>
                </a:solidFill>
              </a:rPr>
              <a:t>propuestas para  2017 – 2022: </a:t>
            </a:r>
          </a:p>
          <a:p>
            <a:pPr marL="342900" indent="-342900">
              <a:buFont typeface="Wingdings" charset="2"/>
              <a:buChar char="Ø"/>
            </a:pPr>
            <a:r>
              <a:rPr lang="es-ES_tradnl" sz="2400" b="0" dirty="0" smtClean="0">
                <a:solidFill>
                  <a:srgbClr val="0000FF"/>
                </a:solidFill>
              </a:rPr>
              <a:t>Independencia de las EFS;</a:t>
            </a:r>
          </a:p>
          <a:p>
            <a:pPr marL="342900" indent="-342900">
              <a:buFont typeface="Wingdings" charset="2"/>
              <a:buChar char="Ø"/>
            </a:pPr>
            <a:r>
              <a:rPr lang="es-ES_tradnl" sz="2400" dirty="0" smtClean="0">
                <a:solidFill>
                  <a:srgbClr val="0000FF"/>
                </a:solidFill>
              </a:rPr>
              <a:t>Contribuir al seguimiento y la revisión de </a:t>
            </a:r>
            <a:r>
              <a:rPr lang="es-ES_tradnl" sz="2400" dirty="0" smtClean="0">
                <a:solidFill>
                  <a:srgbClr val="0000FF"/>
                </a:solidFill>
              </a:rPr>
              <a:t>los </a:t>
            </a:r>
            <a:r>
              <a:rPr lang="es-ES_tradnl" sz="2400" dirty="0" smtClean="0">
                <a:solidFill>
                  <a:srgbClr val="0000FF"/>
                </a:solidFill>
              </a:rPr>
              <a:t>ODS dentro del contexto de los esfuerzos de cada nación respecto al desarrollo sostenible;</a:t>
            </a:r>
          </a:p>
          <a:p>
            <a:pPr marL="342900" indent="-342900">
              <a:buFont typeface="Wingdings" charset="2"/>
              <a:buChar char="Ø"/>
            </a:pPr>
            <a:r>
              <a:rPr lang="es-ES_tradnl" sz="2400" b="0" dirty="0" smtClean="0">
                <a:solidFill>
                  <a:srgbClr val="0000FF"/>
                </a:solidFill>
              </a:rPr>
              <a:t>Coordinación efectiva entre la elaboración de normas, compartir experiencias y los esfuerzos para apoyar EFS y mejorar su rendimiento</a:t>
            </a:r>
          </a:p>
          <a:p>
            <a:r>
              <a:rPr lang="es-ES_tradnl" sz="2400" b="0" dirty="0" smtClean="0">
                <a:solidFill>
                  <a:srgbClr val="0000FF"/>
                </a:solidFill>
              </a:rPr>
              <a:t> </a:t>
            </a:r>
            <a:endParaRPr lang="es-ES_tradnl" sz="2400" b="0" dirty="0">
              <a:solidFill>
                <a:srgbClr val="0000FF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44CAFE-B5DD-8D42-8367-33DF8B0A0AF2}" type="slidenum">
              <a:rPr lang="de-DE" smtClean="0"/>
              <a:pPr>
                <a:defRPr/>
              </a:pPr>
              <a:t>11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462428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de-DE" sz="2800" dirty="0" err="1">
                <a:solidFill>
                  <a:srgbClr val="0000FF"/>
                </a:solidFill>
                <a:latin typeface="+mj-lt"/>
              </a:rPr>
              <a:t>Contribución</a:t>
            </a:r>
            <a:r>
              <a:rPr lang="de-DE" sz="2800" dirty="0">
                <a:solidFill>
                  <a:srgbClr val="0000FF"/>
                </a:solidFill>
                <a:latin typeface="+mj-lt"/>
              </a:rPr>
              <a:t> EFS a </a:t>
            </a:r>
            <a:r>
              <a:rPr lang="de-DE" sz="2800" dirty="0" smtClean="0">
                <a:solidFill>
                  <a:srgbClr val="0000FF"/>
                </a:solidFill>
                <a:latin typeface="+mj-lt"/>
              </a:rPr>
              <a:t>ODS (2)</a:t>
            </a:r>
            <a:endParaRPr lang="de-DE" sz="2800" dirty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825500" y="1219200"/>
            <a:ext cx="7861300" cy="4445000"/>
          </a:xfrm>
        </p:spPr>
        <p:txBody>
          <a:bodyPr/>
          <a:lstStyle/>
          <a:p>
            <a:r>
              <a:rPr lang="es-ES_tradnl" sz="2400" dirty="0" smtClean="0">
                <a:solidFill>
                  <a:srgbClr val="0000FF"/>
                </a:solidFill>
              </a:rPr>
              <a:t>Gran importancia de ODS para EFS y INTOSAI se expresa en las cinco prioridades propuestas para  2017 – 2022: </a:t>
            </a:r>
          </a:p>
          <a:p>
            <a:endParaRPr lang="es-ES_tradnl" sz="2400" dirty="0" smtClean="0">
              <a:solidFill>
                <a:srgbClr val="0000FF"/>
              </a:solidFill>
            </a:endParaRPr>
          </a:p>
          <a:p>
            <a:pPr marL="342900" indent="-342900">
              <a:buFont typeface="Wingdings" charset="2"/>
              <a:buChar char="Ø"/>
            </a:pPr>
            <a:r>
              <a:rPr lang="es-ES_tradnl" sz="2400" b="0" dirty="0" smtClean="0">
                <a:solidFill>
                  <a:srgbClr val="0000FF"/>
                </a:solidFill>
              </a:rPr>
              <a:t>Una INTOSAI ágil y estratégica que está alerta y capaz de responder a oportunidades emergentes y riesgos; y</a:t>
            </a:r>
          </a:p>
          <a:p>
            <a:pPr marL="342900" indent="-342900">
              <a:buFont typeface="Wingdings" charset="2"/>
              <a:buChar char="Ø"/>
            </a:pPr>
            <a:r>
              <a:rPr lang="es-ES_tradnl" sz="2400" b="0" dirty="0" smtClean="0">
                <a:solidFill>
                  <a:srgbClr val="0000FF"/>
                </a:solidFill>
              </a:rPr>
              <a:t>Fomentar, apalancar y facilitar cooperación y profesionalismo entre las organizaciones regionales de la INTOSAI.</a:t>
            </a:r>
          </a:p>
          <a:p>
            <a:pPr marL="342900" indent="-342900">
              <a:buFont typeface="Wingdings" charset="2"/>
              <a:buChar char="Ø"/>
            </a:pPr>
            <a:endParaRPr lang="es-ES_tradnl" sz="2400" dirty="0" smtClean="0">
              <a:solidFill>
                <a:srgbClr val="000000"/>
              </a:solidFill>
            </a:endParaRPr>
          </a:p>
          <a:p>
            <a:endParaRPr lang="es-ES_tradnl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44CAFE-B5DD-8D42-8367-33DF8B0A0AF2}" type="slidenum">
              <a:rPr lang="de-DE" smtClean="0"/>
              <a:pPr>
                <a:defRPr/>
              </a:pPr>
              <a:t>12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717374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de-DE" sz="2800" dirty="0" err="1">
                <a:solidFill>
                  <a:srgbClr val="0000FF"/>
                </a:solidFill>
                <a:latin typeface="+mj-lt"/>
              </a:rPr>
              <a:t>Contribución</a:t>
            </a:r>
            <a:r>
              <a:rPr lang="de-DE" sz="2800" dirty="0">
                <a:solidFill>
                  <a:srgbClr val="0000FF"/>
                </a:solidFill>
                <a:latin typeface="+mj-lt"/>
              </a:rPr>
              <a:t> EFS a </a:t>
            </a:r>
            <a:r>
              <a:rPr lang="de-DE" sz="2800" dirty="0" smtClean="0">
                <a:solidFill>
                  <a:srgbClr val="0000FF"/>
                </a:solidFill>
                <a:latin typeface="+mj-lt"/>
              </a:rPr>
              <a:t>ODS (3)</a:t>
            </a:r>
            <a:endParaRPr lang="de-DE" sz="2800" dirty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825500" y="1219200"/>
            <a:ext cx="8077200" cy="4940300"/>
          </a:xfrm>
        </p:spPr>
        <p:txBody>
          <a:bodyPr/>
          <a:lstStyle/>
          <a:p>
            <a:r>
              <a:rPr lang="es-ES_tradnl" sz="2400" b="0" dirty="0" smtClean="0">
                <a:solidFill>
                  <a:srgbClr val="0000FF"/>
                </a:solidFill>
              </a:rPr>
              <a:t>Dentro del margen de sus mandatos EFS podrían:</a:t>
            </a:r>
          </a:p>
          <a:p>
            <a:pPr marL="342900" indent="-342900">
              <a:buFont typeface="Wingdings" charset="2"/>
              <a:buChar char="Ø"/>
            </a:pPr>
            <a:r>
              <a:rPr lang="es-ES_tradnl" sz="2400" b="0" dirty="0" smtClean="0">
                <a:solidFill>
                  <a:srgbClr val="0000FF"/>
                </a:solidFill>
              </a:rPr>
              <a:t>Propagar mejoras de la gestión pública mediante reformas de los sistemas contables </a:t>
            </a:r>
          </a:p>
          <a:p>
            <a:pPr marL="342900" indent="-342900">
              <a:buFont typeface="Wingdings" charset="2"/>
              <a:buChar char="Ø"/>
            </a:pPr>
            <a:r>
              <a:rPr lang="es-ES_tradnl" sz="2400" b="0" dirty="0" smtClean="0">
                <a:solidFill>
                  <a:srgbClr val="0000FF"/>
                </a:solidFill>
              </a:rPr>
              <a:t>Revisar transparencia, administración del riesgo, protección anti-fraude, y procesos de control interno para contribuir corrupción </a:t>
            </a:r>
          </a:p>
          <a:p>
            <a:pPr marL="342900" indent="-342900">
              <a:buFont typeface="Wingdings" charset="2"/>
              <a:buChar char="Ø"/>
            </a:pPr>
            <a:r>
              <a:rPr lang="es-ES_tradnl" sz="2400" b="0" dirty="0" smtClean="0">
                <a:solidFill>
                  <a:srgbClr val="0000FF"/>
                </a:solidFill>
              </a:rPr>
              <a:t>Auditar la capacidad de estadísticas nacionales  para generar datos para asegurar que nada de importancia sea “invisible” para poder informar adecuadamente sobre el progreso del desarrollo sostenible</a:t>
            </a:r>
          </a:p>
          <a:p>
            <a:endParaRPr lang="es-ES_tradnl" sz="2400" dirty="0">
              <a:solidFill>
                <a:srgbClr val="000000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44CAFE-B5DD-8D42-8367-33DF8B0A0AF2}" type="slidenum">
              <a:rPr lang="de-DE" smtClean="0"/>
              <a:pPr>
                <a:defRPr/>
              </a:pPr>
              <a:t>13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596493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de-DE" sz="2800" dirty="0" err="1">
                <a:solidFill>
                  <a:srgbClr val="0000FF"/>
                </a:solidFill>
                <a:latin typeface="+mj-lt"/>
              </a:rPr>
              <a:t>Contribución</a:t>
            </a:r>
            <a:r>
              <a:rPr lang="de-DE" sz="2800" dirty="0">
                <a:solidFill>
                  <a:srgbClr val="0000FF"/>
                </a:solidFill>
                <a:latin typeface="+mj-lt"/>
              </a:rPr>
              <a:t> EFS a </a:t>
            </a:r>
            <a:r>
              <a:rPr lang="de-DE" sz="2800" dirty="0" smtClean="0">
                <a:solidFill>
                  <a:srgbClr val="0000FF"/>
                </a:solidFill>
                <a:latin typeface="+mj-lt"/>
              </a:rPr>
              <a:t>ODS (4)</a:t>
            </a:r>
            <a:endParaRPr lang="de-DE" sz="2800" dirty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825500" y="1219200"/>
            <a:ext cx="8077200" cy="4889500"/>
          </a:xfrm>
        </p:spPr>
        <p:txBody>
          <a:bodyPr/>
          <a:lstStyle/>
          <a:p>
            <a:r>
              <a:rPr lang="es-ES_tradnl" sz="2400" b="0" dirty="0" smtClean="0">
                <a:solidFill>
                  <a:srgbClr val="0000FF"/>
                </a:solidFill>
              </a:rPr>
              <a:t>Dentro del margen de sus mandatos EFS podrían:</a:t>
            </a:r>
          </a:p>
          <a:p>
            <a:pPr marL="342900" lvl="0" indent="-342900">
              <a:buFont typeface="Wingdings" charset="2"/>
              <a:buChar char="Ø"/>
            </a:pPr>
            <a:r>
              <a:rPr lang="es-ES_tradnl" sz="2400" b="0" dirty="0" smtClean="0">
                <a:solidFill>
                  <a:srgbClr val="0000FF"/>
                </a:solidFill>
              </a:rPr>
              <a:t>Evaluar la validez de las metas definidas a nivel nacional y su medición de rendimiento, la existencia de datos base de rendimiento y la calidad de los sistemas de evaluación de rendimiento en general </a:t>
            </a:r>
          </a:p>
          <a:p>
            <a:pPr marL="342900" lvl="0" indent="-342900">
              <a:buFont typeface="Wingdings" charset="2"/>
              <a:buChar char="Ø"/>
            </a:pPr>
            <a:r>
              <a:rPr lang="es-ES_tradnl" sz="2400" b="0" dirty="0" smtClean="0">
                <a:solidFill>
                  <a:srgbClr val="0000FF"/>
                </a:solidFill>
              </a:rPr>
              <a:t>Evaluar la economía, eficiencia y eficacia de los principales programas públicos para enfrentar un objetivo de desarrollo sostenible respecto a un tema específico (por ejemplo, educación, infraestructura, salud..)</a:t>
            </a:r>
          </a:p>
          <a:p>
            <a:endParaRPr lang="es-ES_tradnl" sz="2400" b="0" dirty="0" smtClean="0">
              <a:solidFill>
                <a:srgbClr val="000000"/>
              </a:solidFill>
            </a:endParaRPr>
          </a:p>
          <a:p>
            <a:r>
              <a:rPr lang="es-ES_tradnl" dirty="0" smtClean="0"/>
              <a:t>
</a:t>
            </a:r>
            <a:endParaRPr lang="es-ES_tradnl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44CAFE-B5DD-8D42-8367-33DF8B0A0AF2}" type="slidenum">
              <a:rPr lang="de-DE" smtClean="0"/>
              <a:pPr>
                <a:defRPr/>
              </a:pPr>
              <a:t>14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606014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941284" y="648000"/>
            <a:ext cx="5223347" cy="381600"/>
          </a:xfrm>
        </p:spPr>
        <p:txBody>
          <a:bodyPr/>
          <a:lstStyle/>
          <a:p>
            <a:pPr algn="ctr"/>
            <a:r>
              <a:rPr lang="es-ES_tradnl" sz="2800" dirty="0" smtClean="0">
                <a:solidFill>
                  <a:srgbClr val="0000FF"/>
                </a:solidFill>
                <a:latin typeface="+mj-lt"/>
              </a:rPr>
              <a:t>Contribución EFS a ODS (5)</a:t>
            </a:r>
            <a:endParaRPr lang="es-ES_tradnl" sz="2800" dirty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800100" y="1219200"/>
            <a:ext cx="8077200" cy="5137150"/>
          </a:xfrm>
        </p:spPr>
        <p:txBody>
          <a:bodyPr/>
          <a:lstStyle/>
          <a:p>
            <a:r>
              <a:rPr lang="es-ES_tradnl" sz="2400" b="0" dirty="0" smtClean="0">
                <a:solidFill>
                  <a:srgbClr val="0000FF"/>
                </a:solidFill>
              </a:rPr>
              <a:t>Dentro del margen de sus mandatos EFS podrían:</a:t>
            </a:r>
          </a:p>
          <a:p>
            <a:pPr marL="342900" lvl="0" indent="-342900">
              <a:buFont typeface="Wingdings" charset="2"/>
              <a:buChar char="Ø"/>
            </a:pPr>
            <a:r>
              <a:rPr lang="es-ES_tradnl" sz="2400" b="0" dirty="0" smtClean="0">
                <a:solidFill>
                  <a:srgbClr val="0000FF"/>
                </a:solidFill>
              </a:rPr>
              <a:t>Revisar e involucrarse en la “revolución de datos” evaluando la habilidad del gobierno de enganchar Big Data para lo toma de decisiones y usar análisis de datos para identificar oportunidades para mejoras </a:t>
            </a:r>
          </a:p>
          <a:p>
            <a:pPr marL="342900" lvl="0" indent="-342900">
              <a:buFont typeface="Wingdings" charset="2"/>
              <a:buChar char="Ø"/>
            </a:pPr>
            <a:r>
              <a:rPr lang="es-ES_tradnl" sz="2400" b="0" dirty="0" smtClean="0">
                <a:solidFill>
                  <a:srgbClr val="0000FF"/>
                </a:solidFill>
              </a:rPr>
              <a:t>Examinar datos abiertos nacionales y estrategias de involucramiento cívico </a:t>
            </a:r>
          </a:p>
          <a:p>
            <a:pPr marL="342900" lvl="0" indent="-342900">
              <a:buFont typeface="Wingdings" charset="2"/>
              <a:buChar char="Ø"/>
            </a:pPr>
            <a:r>
              <a:rPr lang="es-ES_tradnl" sz="2400" b="0" dirty="0" smtClean="0">
                <a:solidFill>
                  <a:srgbClr val="0000FF"/>
                </a:solidFill>
              </a:rPr>
              <a:t>Informar sobre el progreso de la nación en cumplir los ODS y/o facilitar datos e información para el informe nacional como parte del proceso de seguimiento y revisión de las Naciones Unidas</a:t>
            </a:r>
          </a:p>
          <a:p>
            <a:endParaRPr lang="es-ES_tradnl" sz="2400" b="0" dirty="0" smtClean="0">
              <a:solidFill>
                <a:srgbClr val="0000FF"/>
              </a:solidFill>
            </a:endParaRPr>
          </a:p>
          <a:p>
            <a:endParaRPr lang="es-ES_tradnl" dirty="0">
              <a:solidFill>
                <a:srgbClr val="0000FF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44CAFE-B5DD-8D42-8367-33DF8B0A0AF2}" type="slidenum">
              <a:rPr lang="es-ES_tradnl" smtClean="0"/>
              <a:pPr>
                <a:defRPr/>
              </a:pPr>
              <a:t>15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9258779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041400" y="648000"/>
            <a:ext cx="6908800" cy="381600"/>
          </a:xfrm>
        </p:spPr>
        <p:txBody>
          <a:bodyPr/>
          <a:lstStyle/>
          <a:p>
            <a:pPr algn="ctr"/>
            <a:r>
              <a:rPr lang="de-DE" sz="2800" dirty="0" smtClean="0">
                <a:solidFill>
                  <a:srgbClr val="0000FF"/>
                </a:solidFill>
                <a:latin typeface="+mj-lt"/>
              </a:rPr>
              <a:t>Condiciones EFS </a:t>
            </a:r>
            <a:r>
              <a:rPr lang="de-DE" sz="2800" dirty="0" err="1" smtClean="0">
                <a:solidFill>
                  <a:srgbClr val="0000FF"/>
                </a:solidFill>
                <a:latin typeface="+mj-lt"/>
              </a:rPr>
              <a:t>para</a:t>
            </a:r>
            <a:r>
              <a:rPr lang="de-DE" sz="2800" dirty="0" smtClean="0">
                <a:solidFill>
                  <a:srgbClr val="0000FF"/>
                </a:solidFill>
                <a:latin typeface="+mj-lt"/>
              </a:rPr>
              <a:t> </a:t>
            </a:r>
            <a:r>
              <a:rPr lang="de-DE" sz="2800" dirty="0" err="1" smtClean="0">
                <a:solidFill>
                  <a:srgbClr val="0000FF"/>
                </a:solidFill>
                <a:latin typeface="+mj-lt"/>
              </a:rPr>
              <a:t>lograr</a:t>
            </a:r>
            <a:r>
              <a:rPr lang="de-DE" sz="2800" dirty="0" smtClean="0">
                <a:solidFill>
                  <a:srgbClr val="0000FF"/>
                </a:solidFill>
                <a:latin typeface="+mj-lt"/>
              </a:rPr>
              <a:t> ODS </a:t>
            </a:r>
            <a:endParaRPr lang="de-DE" sz="2800" dirty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8C9181-C829-AE45-B633-BF3EA5EA5F49}" type="slidenum">
              <a:rPr lang="de-DE" smtClean="0"/>
              <a:pPr>
                <a:defRPr/>
              </a:pPr>
              <a:t>16</a:t>
            </a:fld>
            <a:endParaRPr lang="de-DE" dirty="0"/>
          </a:p>
        </p:txBody>
      </p:sp>
      <p:sp>
        <p:nvSpPr>
          <p:cNvPr id="3" name="Textfeld 2"/>
          <p:cNvSpPr txBox="1"/>
          <p:nvPr/>
        </p:nvSpPr>
        <p:spPr>
          <a:xfrm>
            <a:off x="901700" y="1447800"/>
            <a:ext cx="8051800" cy="5118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sp>
        <p:nvSpPr>
          <p:cNvPr id="5" name="Rechteck 4"/>
          <p:cNvSpPr/>
          <p:nvPr/>
        </p:nvSpPr>
        <p:spPr>
          <a:xfrm>
            <a:off x="1041400" y="1447800"/>
            <a:ext cx="7645400" cy="4154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dirty="0" smtClean="0">
                <a:solidFill>
                  <a:srgbClr val="0000FF"/>
                </a:solidFill>
              </a:rPr>
              <a:t>Para que EFS puedan contribuir al proceso respecto a los ODS, deben garantizarse </a:t>
            </a:r>
            <a:r>
              <a:rPr lang="es-ES_tradnl" dirty="0">
                <a:solidFill>
                  <a:srgbClr val="0000FF"/>
                </a:solidFill>
              </a:rPr>
              <a:t>ciertas </a:t>
            </a:r>
            <a:r>
              <a:rPr lang="es-ES_tradnl" dirty="0" smtClean="0">
                <a:solidFill>
                  <a:srgbClr val="0000FF"/>
                </a:solidFill>
              </a:rPr>
              <a:t>condiciones para las EFS: </a:t>
            </a:r>
          </a:p>
          <a:p>
            <a:endParaRPr lang="es-ES_tradnl" dirty="0" smtClean="0">
              <a:solidFill>
                <a:srgbClr val="0000FF"/>
              </a:solidFill>
            </a:endParaRPr>
          </a:p>
          <a:p>
            <a:pPr marL="342900" indent="-342900">
              <a:buFont typeface="Wingdings" charset="2"/>
              <a:buChar char="Ø"/>
            </a:pPr>
            <a:r>
              <a:rPr lang="es-ES_tradnl" dirty="0" smtClean="0">
                <a:solidFill>
                  <a:srgbClr val="0000FF"/>
                </a:solidFill>
              </a:rPr>
              <a:t>independencia </a:t>
            </a:r>
            <a:r>
              <a:rPr lang="es-ES_tradnl" dirty="0">
                <a:solidFill>
                  <a:srgbClr val="0000FF"/>
                </a:solidFill>
              </a:rPr>
              <a:t>de las </a:t>
            </a:r>
            <a:r>
              <a:rPr lang="es-ES_tradnl" dirty="0" smtClean="0">
                <a:solidFill>
                  <a:srgbClr val="0000FF"/>
                </a:solidFill>
              </a:rPr>
              <a:t>EFS</a:t>
            </a:r>
          </a:p>
          <a:p>
            <a:endParaRPr lang="es-ES_tradnl" dirty="0" smtClean="0">
              <a:solidFill>
                <a:srgbClr val="0000FF"/>
              </a:solidFill>
            </a:endParaRPr>
          </a:p>
          <a:p>
            <a:pPr marL="342900" indent="-342900">
              <a:buFont typeface="Wingdings" charset="2"/>
              <a:buChar char="Ø"/>
            </a:pPr>
            <a:r>
              <a:rPr lang="es-ES_tradnl" dirty="0" smtClean="0">
                <a:solidFill>
                  <a:srgbClr val="0000FF"/>
                </a:solidFill>
              </a:rPr>
              <a:t> </a:t>
            </a:r>
            <a:r>
              <a:rPr lang="es-ES_tradnl" dirty="0">
                <a:solidFill>
                  <a:srgbClr val="0000FF"/>
                </a:solidFill>
              </a:rPr>
              <a:t>un correspondiente desarrollo de capacidades </a:t>
            </a:r>
            <a:r>
              <a:rPr lang="es-ES_tradnl" dirty="0" smtClean="0">
                <a:solidFill>
                  <a:srgbClr val="0000FF"/>
                </a:solidFill>
              </a:rPr>
              <a:t>y</a:t>
            </a:r>
          </a:p>
          <a:p>
            <a:endParaRPr lang="es-ES_tradnl" dirty="0">
              <a:solidFill>
                <a:srgbClr val="0000FF"/>
              </a:solidFill>
            </a:endParaRPr>
          </a:p>
          <a:p>
            <a:pPr marL="342900" indent="-342900">
              <a:buFont typeface="Wingdings" charset="2"/>
              <a:buChar char="Ø"/>
            </a:pPr>
            <a:r>
              <a:rPr lang="es-ES_tradnl" dirty="0" smtClean="0">
                <a:solidFill>
                  <a:srgbClr val="0000FF"/>
                </a:solidFill>
              </a:rPr>
              <a:t>un </a:t>
            </a:r>
            <a:r>
              <a:rPr lang="es-ES_tradnl" dirty="0">
                <a:solidFill>
                  <a:srgbClr val="0000FF"/>
                </a:solidFill>
              </a:rPr>
              <a:t>mejor sistema de contabilidad pública para permitir una presentación de las finanzas públicas que </a:t>
            </a:r>
            <a:r>
              <a:rPr lang="es-ES_tradnl" dirty="0" smtClean="0">
                <a:solidFill>
                  <a:srgbClr val="0000FF"/>
                </a:solidFill>
              </a:rPr>
              <a:t>corresponde </a:t>
            </a:r>
            <a:r>
              <a:rPr lang="es-ES_tradnl" dirty="0">
                <a:solidFill>
                  <a:srgbClr val="0000FF"/>
                </a:solidFill>
              </a:rPr>
              <a:t>a la situación </a:t>
            </a:r>
            <a:r>
              <a:rPr lang="es-ES_tradnl" dirty="0" smtClean="0">
                <a:solidFill>
                  <a:srgbClr val="0000FF"/>
                </a:solidFill>
              </a:rPr>
              <a:t>real</a:t>
            </a:r>
            <a:endParaRPr lang="de-AT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02584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041400" y="648000"/>
            <a:ext cx="6908800" cy="381600"/>
          </a:xfrm>
        </p:spPr>
        <p:txBody>
          <a:bodyPr/>
          <a:lstStyle/>
          <a:p>
            <a:pPr algn="ctr"/>
            <a:r>
              <a:rPr lang="de-DE" sz="2800" dirty="0" err="1" smtClean="0">
                <a:solidFill>
                  <a:srgbClr val="0000FF"/>
                </a:solidFill>
                <a:latin typeface="+mn-lt"/>
              </a:rPr>
              <a:t>Capacidades</a:t>
            </a:r>
            <a:r>
              <a:rPr lang="de-DE" sz="2800" dirty="0" smtClean="0">
                <a:solidFill>
                  <a:srgbClr val="0000FF"/>
                </a:solidFill>
                <a:latin typeface="+mn-lt"/>
              </a:rPr>
              <a:t> de EFS </a:t>
            </a:r>
            <a:r>
              <a:rPr lang="de-DE" sz="2800" dirty="0" err="1" smtClean="0">
                <a:solidFill>
                  <a:srgbClr val="0000FF"/>
                </a:solidFill>
                <a:latin typeface="+mn-lt"/>
              </a:rPr>
              <a:t>para</a:t>
            </a:r>
            <a:r>
              <a:rPr lang="de-DE" sz="2800" dirty="0" smtClean="0">
                <a:solidFill>
                  <a:srgbClr val="0000FF"/>
                </a:solidFill>
                <a:latin typeface="+mn-lt"/>
              </a:rPr>
              <a:t> ODS (1)</a:t>
            </a:r>
            <a:endParaRPr lang="de-DE" sz="2800" dirty="0">
              <a:solidFill>
                <a:srgbClr val="0000FF"/>
              </a:solidFill>
              <a:latin typeface="+mn-lt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8C9181-C829-AE45-B633-BF3EA5EA5F49}" type="slidenum">
              <a:rPr lang="de-DE" smtClean="0"/>
              <a:pPr>
                <a:defRPr/>
              </a:pPr>
              <a:t>17</a:t>
            </a:fld>
            <a:endParaRPr lang="de-DE" dirty="0"/>
          </a:p>
        </p:txBody>
      </p:sp>
      <p:sp>
        <p:nvSpPr>
          <p:cNvPr id="3" name="Textfeld 2"/>
          <p:cNvSpPr txBox="1"/>
          <p:nvPr/>
        </p:nvSpPr>
        <p:spPr>
          <a:xfrm>
            <a:off x="1041400" y="1219200"/>
            <a:ext cx="8001000" cy="4154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>
                <a:solidFill>
                  <a:srgbClr val="0000FF"/>
                </a:solidFill>
              </a:rPr>
              <a:t>Con las correspondientes condiciones </a:t>
            </a:r>
            <a:r>
              <a:rPr lang="es-ES_tradnl" dirty="0" smtClean="0">
                <a:solidFill>
                  <a:srgbClr val="0000FF"/>
                </a:solidFill>
              </a:rPr>
              <a:t>en pie </a:t>
            </a:r>
            <a:r>
              <a:rPr lang="es-ES_tradnl" dirty="0" smtClean="0">
                <a:solidFill>
                  <a:srgbClr val="0000FF"/>
                </a:solidFill>
              </a:rPr>
              <a:t>las EFS pueden</a:t>
            </a:r>
          </a:p>
          <a:p>
            <a:endParaRPr lang="es-ES_tradnl" dirty="0" smtClean="0">
              <a:solidFill>
                <a:srgbClr val="0000FF"/>
              </a:solidFill>
            </a:endParaRPr>
          </a:p>
          <a:p>
            <a:pPr marL="342900" indent="-342900">
              <a:buFont typeface="Wingdings" charset="2"/>
              <a:buChar char="Ø"/>
            </a:pPr>
            <a:r>
              <a:rPr lang="es-ES_tradnl" dirty="0" smtClean="0">
                <a:solidFill>
                  <a:srgbClr val="0000FF"/>
                </a:solidFill>
              </a:rPr>
              <a:t>Corresponder a las expectativas respecto a ODS</a:t>
            </a:r>
          </a:p>
          <a:p>
            <a:endParaRPr lang="es-ES_tradnl" dirty="0" smtClean="0">
              <a:solidFill>
                <a:srgbClr val="0000FF"/>
              </a:solidFill>
            </a:endParaRPr>
          </a:p>
          <a:p>
            <a:pPr marL="342900" indent="-342900">
              <a:buFont typeface="Wingdings" charset="2"/>
              <a:buChar char="Ø"/>
            </a:pPr>
            <a:r>
              <a:rPr lang="es-ES_tradnl" dirty="0" smtClean="0">
                <a:solidFill>
                  <a:srgbClr val="0000FF"/>
                </a:solidFill>
              </a:rPr>
              <a:t>Contribuir a los mecanismos de monitoreo respecto a la implementación de los ODS a nivel nacional y </a:t>
            </a:r>
          </a:p>
          <a:p>
            <a:endParaRPr lang="es-ES_tradnl" dirty="0" smtClean="0">
              <a:solidFill>
                <a:srgbClr val="0000FF"/>
              </a:solidFill>
            </a:endParaRPr>
          </a:p>
          <a:p>
            <a:pPr marL="342900" indent="-342900">
              <a:buFont typeface="Wingdings" charset="2"/>
              <a:buChar char="Ø"/>
            </a:pPr>
            <a:r>
              <a:rPr lang="es-ES_tradnl" dirty="0" smtClean="0">
                <a:solidFill>
                  <a:srgbClr val="0000FF"/>
                </a:solidFill>
              </a:rPr>
              <a:t>Contribuir a salvaguardar la sostenibilidad financiera pare el desarrollo creando la transparencia necesaria y exigir rendición de cuentas de las partes responsables</a:t>
            </a:r>
            <a:endParaRPr lang="es-ES_tradnl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31651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041400" y="648000"/>
            <a:ext cx="6908800" cy="381600"/>
          </a:xfrm>
        </p:spPr>
        <p:txBody>
          <a:bodyPr/>
          <a:lstStyle/>
          <a:p>
            <a:pPr algn="ctr"/>
            <a:r>
              <a:rPr lang="de-DE" sz="2800" dirty="0" err="1">
                <a:solidFill>
                  <a:srgbClr val="0000FF"/>
                </a:solidFill>
                <a:latin typeface="+mj-lt"/>
              </a:rPr>
              <a:t>Capacidades</a:t>
            </a:r>
            <a:r>
              <a:rPr lang="de-DE" sz="2800" dirty="0">
                <a:solidFill>
                  <a:srgbClr val="0000FF"/>
                </a:solidFill>
                <a:latin typeface="+mj-lt"/>
              </a:rPr>
              <a:t> de EFS </a:t>
            </a:r>
            <a:r>
              <a:rPr lang="de-DE" sz="2800" dirty="0" err="1">
                <a:solidFill>
                  <a:srgbClr val="0000FF"/>
                </a:solidFill>
                <a:latin typeface="+mj-lt"/>
              </a:rPr>
              <a:t>para</a:t>
            </a:r>
            <a:r>
              <a:rPr lang="de-DE" sz="2800" dirty="0">
                <a:solidFill>
                  <a:srgbClr val="0000FF"/>
                </a:solidFill>
                <a:latin typeface="+mj-lt"/>
              </a:rPr>
              <a:t> </a:t>
            </a:r>
            <a:r>
              <a:rPr lang="de-DE" sz="2800" dirty="0" smtClean="0">
                <a:solidFill>
                  <a:srgbClr val="0000FF"/>
                </a:solidFill>
                <a:latin typeface="+mj-lt"/>
              </a:rPr>
              <a:t>ODS (2)</a:t>
            </a:r>
            <a:endParaRPr lang="de-DE" sz="2800" dirty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8C9181-C829-AE45-B633-BF3EA5EA5F49}" type="slidenum">
              <a:rPr lang="de-DE" smtClean="0"/>
              <a:pPr>
                <a:defRPr/>
              </a:pPr>
              <a:t>18</a:t>
            </a:fld>
            <a:endParaRPr lang="de-DE" dirty="0"/>
          </a:p>
        </p:txBody>
      </p:sp>
      <p:sp>
        <p:nvSpPr>
          <p:cNvPr id="3" name="Textfeld 2"/>
          <p:cNvSpPr txBox="1"/>
          <p:nvPr/>
        </p:nvSpPr>
        <p:spPr>
          <a:xfrm>
            <a:off x="901700" y="1282700"/>
            <a:ext cx="80137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>
                <a:solidFill>
                  <a:srgbClr val="0000FF"/>
                </a:solidFill>
              </a:rPr>
              <a:t> INTOSAI y EFS deben </a:t>
            </a:r>
          </a:p>
          <a:p>
            <a:endParaRPr lang="es-ES_tradnl" dirty="0" smtClean="0">
              <a:solidFill>
                <a:srgbClr val="0000FF"/>
              </a:solidFill>
            </a:endParaRPr>
          </a:p>
          <a:p>
            <a:pPr marL="342900" indent="-342900">
              <a:buFont typeface="Wingdings" charset="2"/>
              <a:buChar char="Ø"/>
            </a:pPr>
            <a:r>
              <a:rPr lang="es-ES_tradnl" dirty="0" smtClean="0">
                <a:solidFill>
                  <a:srgbClr val="0000FF"/>
                </a:solidFill>
              </a:rPr>
              <a:t>llevar al cabo proyectos de desarrollo de capacidades para incrementar los conocimientos para auditar el desarrollo sostenible </a:t>
            </a:r>
          </a:p>
          <a:p>
            <a:pPr marL="342900" indent="-342900">
              <a:buFont typeface="Wingdings" charset="2"/>
              <a:buChar char="Ø"/>
            </a:pPr>
            <a:r>
              <a:rPr lang="es-ES_tradnl" dirty="0" smtClean="0">
                <a:solidFill>
                  <a:srgbClr val="0000FF"/>
                </a:solidFill>
              </a:rPr>
              <a:t>hacer visible las partes fuertes y débiles de las EFS con el fin de </a:t>
            </a:r>
          </a:p>
          <a:p>
            <a:pPr marL="342900" indent="-342900">
              <a:buFont typeface="Wingdings" charset="2"/>
              <a:buChar char="Ø"/>
            </a:pPr>
            <a:r>
              <a:rPr lang="es-ES_tradnl" dirty="0" smtClean="0">
                <a:solidFill>
                  <a:srgbClr val="0000FF"/>
                </a:solidFill>
              </a:rPr>
              <a:t>identificar recomendaciones y programas de desarrollo de capacidades de EFS acordado exactamente a sus necesidades </a:t>
            </a:r>
          </a:p>
        </p:txBody>
      </p:sp>
    </p:spTree>
    <p:extLst>
      <p:ext uri="{BB962C8B-B14F-4D97-AF65-F5344CB8AC3E}">
        <p14:creationId xmlns:p14="http://schemas.microsoft.com/office/powerpoint/2010/main" val="13259526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041400" y="648000"/>
            <a:ext cx="6908800" cy="381600"/>
          </a:xfrm>
        </p:spPr>
        <p:txBody>
          <a:bodyPr/>
          <a:lstStyle/>
          <a:p>
            <a:pPr algn="ctr"/>
            <a:r>
              <a:rPr lang="de-DE" sz="2800" dirty="0" err="1">
                <a:solidFill>
                  <a:srgbClr val="0000FF"/>
                </a:solidFill>
                <a:latin typeface="+mj-lt"/>
              </a:rPr>
              <a:t>Capacidades</a:t>
            </a:r>
            <a:r>
              <a:rPr lang="de-DE" sz="2800" dirty="0">
                <a:solidFill>
                  <a:srgbClr val="0000FF"/>
                </a:solidFill>
                <a:latin typeface="+mj-lt"/>
              </a:rPr>
              <a:t> de EFS </a:t>
            </a:r>
            <a:r>
              <a:rPr lang="de-DE" sz="2800" dirty="0" err="1">
                <a:solidFill>
                  <a:srgbClr val="0000FF"/>
                </a:solidFill>
                <a:latin typeface="+mj-lt"/>
              </a:rPr>
              <a:t>para</a:t>
            </a:r>
            <a:r>
              <a:rPr lang="de-DE" sz="2800" dirty="0">
                <a:solidFill>
                  <a:srgbClr val="0000FF"/>
                </a:solidFill>
                <a:latin typeface="+mj-lt"/>
              </a:rPr>
              <a:t> ODS </a:t>
            </a:r>
            <a:r>
              <a:rPr lang="de-DE" sz="2800" dirty="0" smtClean="0">
                <a:solidFill>
                  <a:srgbClr val="0000FF"/>
                </a:solidFill>
                <a:latin typeface="+mj-lt"/>
              </a:rPr>
              <a:t>(3)</a:t>
            </a:r>
            <a:endParaRPr lang="de-DE" sz="2800" dirty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8C9181-C829-AE45-B633-BF3EA5EA5F49}" type="slidenum">
              <a:rPr lang="de-DE" smtClean="0"/>
              <a:pPr>
                <a:defRPr/>
              </a:pPr>
              <a:t>19</a:t>
            </a:fld>
            <a:endParaRPr lang="de-DE" dirty="0"/>
          </a:p>
        </p:txBody>
      </p:sp>
      <p:sp>
        <p:nvSpPr>
          <p:cNvPr id="3" name="Textfeld 2"/>
          <p:cNvSpPr txBox="1"/>
          <p:nvPr/>
        </p:nvSpPr>
        <p:spPr>
          <a:xfrm>
            <a:off x="1041400" y="1270000"/>
            <a:ext cx="79756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>
                <a:solidFill>
                  <a:srgbClr val="0000FF"/>
                </a:solidFill>
              </a:rPr>
              <a:t>Con el fin de poner las EFS en condiciones de realizar sus tareas respecto a </a:t>
            </a:r>
            <a:r>
              <a:rPr lang="es-ES_tradnl" dirty="0" smtClean="0">
                <a:solidFill>
                  <a:srgbClr val="0000FF"/>
                </a:solidFill>
              </a:rPr>
              <a:t>los </a:t>
            </a:r>
            <a:r>
              <a:rPr lang="es-ES_tradnl" dirty="0" smtClean="0">
                <a:solidFill>
                  <a:srgbClr val="0000FF"/>
                </a:solidFill>
              </a:rPr>
              <a:t>ODS existen ya varias iniciativas, como:</a:t>
            </a:r>
          </a:p>
          <a:p>
            <a:endParaRPr lang="es-ES_tradnl" dirty="0" smtClean="0">
              <a:solidFill>
                <a:srgbClr val="0000FF"/>
              </a:solidFill>
            </a:endParaRPr>
          </a:p>
          <a:p>
            <a:pPr marL="342900" indent="-342900">
              <a:buFont typeface="Wingdings" charset="2"/>
              <a:buChar char="Ø"/>
            </a:pPr>
            <a:r>
              <a:rPr lang="es-ES_tradnl" dirty="0" smtClean="0">
                <a:solidFill>
                  <a:srgbClr val="0000FF"/>
                </a:solidFill>
              </a:rPr>
              <a:t>Proyecto de revisiones entre pares en las 7 regiones de la SG INTOSAI sobre independencia de EFS</a:t>
            </a:r>
          </a:p>
          <a:p>
            <a:pPr marL="342900" indent="-342900">
              <a:buFont typeface="Wingdings" charset="2"/>
              <a:buChar char="Ø"/>
            </a:pPr>
            <a:r>
              <a:rPr lang="es-ES_tradnl" dirty="0" smtClean="0">
                <a:solidFill>
                  <a:srgbClr val="0000FF"/>
                </a:solidFill>
              </a:rPr>
              <a:t>Alentar a las NU a introducir en los indicadores para ODS uno respecto a la Independencia de las EFS y órganos de control</a:t>
            </a:r>
          </a:p>
          <a:p>
            <a:pPr marL="342900" indent="-342900">
              <a:buFont typeface="Wingdings" charset="2"/>
              <a:buChar char="Ø"/>
            </a:pPr>
            <a:r>
              <a:rPr lang="es-ES_tradnl" dirty="0" smtClean="0">
                <a:solidFill>
                  <a:srgbClr val="0000FF"/>
                </a:solidFill>
              </a:rPr>
              <a:t>Portal de Comunidad e </a:t>
            </a:r>
            <a:r>
              <a:rPr lang="es-ES_tradnl" dirty="0" smtClean="0">
                <a:solidFill>
                  <a:srgbClr val="0000FF"/>
                </a:solidFill>
              </a:rPr>
              <a:t>Iniciativa </a:t>
            </a:r>
            <a:r>
              <a:rPr lang="es-ES_tradnl" dirty="0" smtClean="0">
                <a:solidFill>
                  <a:srgbClr val="0000FF"/>
                </a:solidFill>
              </a:rPr>
              <a:t>del KSC y IDI acerca </a:t>
            </a:r>
            <a:r>
              <a:rPr lang="es-ES_tradnl" dirty="0" smtClean="0">
                <a:solidFill>
                  <a:srgbClr val="0000FF"/>
                </a:solidFill>
              </a:rPr>
              <a:t>de • la </a:t>
            </a:r>
            <a:r>
              <a:rPr lang="es-ES_tradnl" dirty="0" smtClean="0">
                <a:solidFill>
                  <a:srgbClr val="0000FF"/>
                </a:solidFill>
              </a:rPr>
              <a:t>auditoria, </a:t>
            </a:r>
            <a:r>
              <a:rPr lang="es-ES_tradnl" dirty="0" smtClean="0">
                <a:solidFill>
                  <a:srgbClr val="0000FF"/>
                </a:solidFill>
              </a:rPr>
              <a:t>• una </a:t>
            </a:r>
            <a:r>
              <a:rPr lang="es-ES_tradnl" dirty="0" smtClean="0">
                <a:solidFill>
                  <a:srgbClr val="0000FF"/>
                </a:solidFill>
              </a:rPr>
              <a:t>guía acerca de la </a:t>
            </a:r>
            <a:r>
              <a:rPr lang="es-ES_tradnl" smtClean="0">
                <a:solidFill>
                  <a:srgbClr val="0000FF"/>
                </a:solidFill>
              </a:rPr>
              <a:t>disponibilidad </a:t>
            </a:r>
            <a:r>
              <a:rPr lang="es-ES_tradnl">
                <a:solidFill>
                  <a:srgbClr val="0000FF"/>
                </a:solidFill>
              </a:rPr>
              <a:t>y </a:t>
            </a:r>
            <a:r>
              <a:rPr lang="es-ES_tradnl" smtClean="0">
                <a:solidFill>
                  <a:srgbClr val="0000FF"/>
                </a:solidFill>
              </a:rPr>
              <a:t>• auditorias </a:t>
            </a:r>
            <a:r>
              <a:rPr lang="es-ES_tradnl" dirty="0" smtClean="0">
                <a:solidFill>
                  <a:srgbClr val="0000FF"/>
                </a:solidFill>
              </a:rPr>
              <a:t>coordinadas para auditar la implementación de los ODS y dentro de algún tiempo sobre lecciones aprendidas al respecto</a:t>
            </a:r>
            <a:endParaRPr lang="es-ES_tradnl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69626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de-DE" sz="2800" dirty="0" smtClean="0">
                <a:solidFill>
                  <a:srgbClr val="0000FF"/>
                </a:solidFill>
                <a:latin typeface="+mj-lt"/>
              </a:rPr>
              <a:t>INTOSAI - ODS</a:t>
            </a:r>
            <a:endParaRPr lang="de-DE" sz="2800" dirty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473200" y="1588700"/>
            <a:ext cx="6360312" cy="3618300"/>
          </a:xfrm>
        </p:spPr>
        <p:txBody>
          <a:bodyPr/>
          <a:lstStyle/>
          <a:p>
            <a:endParaRPr lang="de-DE" dirty="0" smtClean="0"/>
          </a:p>
          <a:p>
            <a:endParaRPr lang="de-DE" dirty="0"/>
          </a:p>
          <a:p>
            <a:r>
              <a:rPr lang="es-ES_tradnl" sz="3200" dirty="0" smtClean="0">
                <a:solidFill>
                  <a:srgbClr val="0000FF"/>
                </a:solidFill>
              </a:rPr>
              <a:t>Objetivos de </a:t>
            </a:r>
          </a:p>
          <a:p>
            <a:r>
              <a:rPr lang="es-ES_tradnl" sz="3200" dirty="0" smtClean="0">
                <a:solidFill>
                  <a:srgbClr val="0000FF"/>
                </a:solidFill>
              </a:rPr>
              <a:t>Desarrollo </a:t>
            </a:r>
          </a:p>
          <a:p>
            <a:r>
              <a:rPr lang="es-ES_tradnl" sz="3200" dirty="0" smtClean="0">
                <a:solidFill>
                  <a:srgbClr val="0000FF"/>
                </a:solidFill>
              </a:rPr>
              <a:t>Sostenible</a:t>
            </a:r>
            <a:endParaRPr lang="es-ES_tradnl" sz="3200" dirty="0">
              <a:solidFill>
                <a:srgbClr val="0000FF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44CAFE-B5DD-8D42-8367-33DF8B0A0AF2}" type="slidenum">
              <a:rPr lang="de-DE" smtClean="0"/>
              <a:pPr>
                <a:defRPr/>
              </a:pPr>
              <a:t>2</a:t>
            </a:fld>
            <a:endParaRPr lang="de-DE" dirty="0"/>
          </a:p>
        </p:txBody>
      </p:sp>
      <p:pic>
        <p:nvPicPr>
          <p:cNvPr id="5" name="Bild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42722" y="1957726"/>
            <a:ext cx="2290790" cy="3023424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  <p:extLst>
      <p:ext uri="{BB962C8B-B14F-4D97-AF65-F5344CB8AC3E}">
        <p14:creationId xmlns:p14="http://schemas.microsoft.com/office/powerpoint/2010/main" val="4708315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041400" y="648000"/>
            <a:ext cx="6908800" cy="381600"/>
          </a:xfrm>
        </p:spPr>
        <p:txBody>
          <a:bodyPr/>
          <a:lstStyle/>
          <a:p>
            <a:pPr algn="ctr"/>
            <a:r>
              <a:rPr lang="de-DE" sz="2800" dirty="0" smtClean="0">
                <a:solidFill>
                  <a:srgbClr val="0000FF"/>
                </a:solidFill>
                <a:latin typeface="+mj-lt"/>
              </a:rPr>
              <a:t>ODS </a:t>
            </a:r>
            <a:r>
              <a:rPr lang="de-DE" sz="2800" dirty="0" err="1" smtClean="0">
                <a:solidFill>
                  <a:srgbClr val="0000FF"/>
                </a:solidFill>
                <a:latin typeface="+mj-lt"/>
              </a:rPr>
              <a:t>y</a:t>
            </a:r>
            <a:r>
              <a:rPr lang="de-DE" sz="2800" dirty="0" smtClean="0">
                <a:solidFill>
                  <a:srgbClr val="0000FF"/>
                </a:solidFill>
                <a:latin typeface="+mj-lt"/>
              </a:rPr>
              <a:t> XXII INCOSAI</a:t>
            </a:r>
            <a:endParaRPr lang="de-DE" sz="2800" dirty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8C9181-C829-AE45-B633-BF3EA5EA5F49}" type="slidenum">
              <a:rPr lang="de-DE" smtClean="0"/>
              <a:pPr>
                <a:defRPr/>
              </a:pPr>
              <a:t>20</a:t>
            </a:fld>
            <a:endParaRPr lang="de-DE" dirty="0"/>
          </a:p>
        </p:txBody>
      </p:sp>
      <p:sp>
        <p:nvSpPr>
          <p:cNvPr id="3" name="Textfeld 2"/>
          <p:cNvSpPr txBox="1"/>
          <p:nvPr/>
        </p:nvSpPr>
        <p:spPr>
          <a:xfrm>
            <a:off x="1244600" y="1029600"/>
            <a:ext cx="76962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endParaRPr lang="es-ES_tradnl" b="1" dirty="0" smtClean="0"/>
          </a:p>
          <a:p>
            <a:pPr>
              <a:spcAft>
                <a:spcPts val="1800"/>
              </a:spcAft>
            </a:pPr>
            <a:r>
              <a:rPr lang="es-ES_tradnl" b="1" dirty="0" smtClean="0">
                <a:solidFill>
                  <a:srgbClr val="0000FF"/>
                </a:solidFill>
              </a:rPr>
              <a:t>XXII INCOSAI</a:t>
            </a:r>
          </a:p>
          <a:p>
            <a:pPr>
              <a:spcAft>
                <a:spcPts val="1800"/>
              </a:spcAft>
            </a:pPr>
            <a:r>
              <a:rPr lang="es-ES_tradnl" b="1" dirty="0" smtClean="0">
                <a:solidFill>
                  <a:srgbClr val="0000FF"/>
                </a:solidFill>
              </a:rPr>
              <a:t>Diciembre </a:t>
            </a:r>
            <a:r>
              <a:rPr lang="es-ES_tradnl" b="1" dirty="0">
                <a:solidFill>
                  <a:srgbClr val="0000FF"/>
                </a:solidFill>
              </a:rPr>
              <a:t>de 2016</a:t>
            </a:r>
            <a:br>
              <a:rPr lang="es-ES_tradnl" b="1" dirty="0">
                <a:solidFill>
                  <a:srgbClr val="0000FF"/>
                </a:solidFill>
              </a:rPr>
            </a:br>
            <a:r>
              <a:rPr lang="es-ES_tradnl" b="1" dirty="0">
                <a:solidFill>
                  <a:srgbClr val="0000FF"/>
                </a:solidFill>
              </a:rPr>
              <a:t>Abu </a:t>
            </a:r>
            <a:r>
              <a:rPr lang="es-ES_tradnl" b="1" dirty="0" err="1" smtClean="0">
                <a:solidFill>
                  <a:srgbClr val="0000FF"/>
                </a:solidFill>
              </a:rPr>
              <a:t>Dhabi</a:t>
            </a:r>
            <a:r>
              <a:rPr lang="es-ES_tradnl" b="1" dirty="0" smtClean="0">
                <a:solidFill>
                  <a:srgbClr val="0000FF"/>
                </a:solidFill>
              </a:rPr>
              <a:t>, EAU</a:t>
            </a:r>
            <a:r>
              <a:rPr lang="es-ES_tradnl" b="1" dirty="0">
                <a:solidFill>
                  <a:srgbClr val="0000FF"/>
                </a:solidFill>
              </a:rPr>
              <a:t/>
            </a:r>
            <a:br>
              <a:rPr lang="es-ES_tradnl" b="1" dirty="0">
                <a:solidFill>
                  <a:srgbClr val="0000FF"/>
                </a:solidFill>
              </a:rPr>
            </a:br>
            <a:endParaRPr lang="es-ES_tradnl" b="1" dirty="0">
              <a:solidFill>
                <a:srgbClr val="0000FF"/>
              </a:solidFill>
            </a:endParaRPr>
          </a:p>
        </p:txBody>
      </p:sp>
      <p:pic>
        <p:nvPicPr>
          <p:cNvPr id="5" name="Bild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0064" y="1416247"/>
            <a:ext cx="4663936" cy="282769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  <a:reflection blurRad="6350" stA="50000" endA="300" endPos="38500" dist="50800" dir="5400000" sy="-100000" algn="bl" rotWithShape="0"/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  <p:sp>
        <p:nvSpPr>
          <p:cNvPr id="6" name="Textfeld 5"/>
          <p:cNvSpPr txBox="1"/>
          <p:nvPr/>
        </p:nvSpPr>
        <p:spPr>
          <a:xfrm>
            <a:off x="673100" y="4521200"/>
            <a:ext cx="81661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_tradnl" b="1" dirty="0" smtClean="0">
              <a:solidFill>
                <a:srgbClr val="000000"/>
              </a:solidFill>
            </a:endParaRPr>
          </a:p>
          <a:p>
            <a:r>
              <a:rPr lang="es-ES_tradnl" b="1" dirty="0" smtClean="0">
                <a:solidFill>
                  <a:srgbClr val="0000FF"/>
                </a:solidFill>
              </a:rPr>
              <a:t>Tema </a:t>
            </a:r>
            <a:r>
              <a:rPr lang="es-ES_tradnl" b="1" dirty="0">
                <a:solidFill>
                  <a:srgbClr val="0000FF"/>
                </a:solidFill>
              </a:rPr>
              <a:t>I</a:t>
            </a:r>
            <a:r>
              <a:rPr lang="es-ES_tradnl" dirty="0">
                <a:solidFill>
                  <a:srgbClr val="0000FF"/>
                </a:solidFill>
              </a:rPr>
              <a:t>:  </a:t>
            </a:r>
            <a:r>
              <a:rPr lang="es-ES_tradnl" b="1" dirty="0">
                <a:solidFill>
                  <a:srgbClr val="0000FF"/>
                </a:solidFill>
              </a:rPr>
              <a:t>¿Cómo puede la INTOSAI contribuir a la Agenda de Desarrollo Post-2015 de la </a:t>
            </a:r>
            <a:r>
              <a:rPr lang="es-ES_tradnl" b="1" dirty="0" smtClean="0">
                <a:solidFill>
                  <a:srgbClr val="0000FF"/>
                </a:solidFill>
              </a:rPr>
              <a:t>ONU (</a:t>
            </a:r>
            <a:r>
              <a:rPr lang="es-ES_tradnl" b="1" i="1" dirty="0" smtClean="0">
                <a:solidFill>
                  <a:srgbClr val="0000FF"/>
                </a:solidFill>
              </a:rPr>
              <a:t>ahora Agenda 2030</a:t>
            </a:r>
            <a:r>
              <a:rPr lang="es-ES_tradnl" b="1" dirty="0" smtClean="0">
                <a:solidFill>
                  <a:srgbClr val="0000FF"/>
                </a:solidFill>
              </a:rPr>
              <a:t>) </a:t>
            </a:r>
            <a:r>
              <a:rPr lang="es-ES_tradnl" b="1" dirty="0">
                <a:solidFill>
                  <a:srgbClr val="0000FF"/>
                </a:solidFill>
              </a:rPr>
              <a:t>– incluyendo buena gobernanza – para fortalecer la lucha contra la corrupción?</a:t>
            </a:r>
          </a:p>
        </p:txBody>
      </p:sp>
    </p:spTree>
    <p:extLst>
      <p:ext uri="{BB962C8B-B14F-4D97-AF65-F5344CB8AC3E}">
        <p14:creationId xmlns:p14="http://schemas.microsoft.com/office/powerpoint/2010/main" val="15380925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CED686-F466-7047-9261-21F027EAFBA4}" type="slidenum">
              <a:rPr lang="de-DE" smtClean="0"/>
              <a:pPr>
                <a:defRPr/>
              </a:pPr>
              <a:t>21</a:t>
            </a:fld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1440165" y="5346700"/>
            <a:ext cx="718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Tx/>
              <a:buNone/>
            </a:pPr>
            <a:endParaRPr lang="de-DE" dirty="0" smtClean="0">
              <a:latin typeface="ITC Officina Sans Bold" charset="0"/>
              <a:ea typeface="ＭＳ Ｐゴシック" charset="0"/>
              <a:cs typeface="ＭＳ Ｐゴシック" charset="0"/>
            </a:endParaRPr>
          </a:p>
          <a:p>
            <a:pPr algn="ctr">
              <a:buFontTx/>
              <a:buNone/>
            </a:pPr>
            <a:r>
              <a:rPr lang="de-DE" b="1" dirty="0">
                <a:solidFill>
                  <a:srgbClr val="0000FF"/>
                </a:solidFill>
                <a:latin typeface="+mn-lt"/>
                <a:ea typeface="ＭＳ Ｐゴシック" charset="0"/>
                <a:cs typeface="ＭＳ Ｐゴシック" charset="0"/>
              </a:rPr>
              <a:t>¡MUCHAS GRACIAS POR </a:t>
            </a:r>
            <a:r>
              <a:rPr lang="de-DE" b="1" dirty="0" smtClean="0">
                <a:solidFill>
                  <a:srgbClr val="0000FF"/>
                </a:solidFill>
                <a:latin typeface="+mn-lt"/>
                <a:ea typeface="ＭＳ Ｐゴシック" charset="0"/>
                <a:cs typeface="ＭＳ Ｐゴシック" charset="0"/>
              </a:rPr>
              <a:t>SU ATENCIÓN!</a:t>
            </a:r>
            <a:endParaRPr lang="de-DE" b="1" dirty="0">
              <a:solidFill>
                <a:srgbClr val="0000FF"/>
              </a:solidFill>
              <a:latin typeface="+mn-lt"/>
              <a:ea typeface="ＭＳ Ｐゴシック" charset="0"/>
              <a:cs typeface="ＭＳ Ｐゴシック" charset="0"/>
            </a:endParaRPr>
          </a:p>
        </p:txBody>
      </p:sp>
      <p:pic>
        <p:nvPicPr>
          <p:cNvPr id="6" name="Picture 4" descr="Bild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9752" y="2004618"/>
            <a:ext cx="5446713" cy="288032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el 1"/>
          <p:cNvSpPr txBox="1">
            <a:spLocks/>
          </p:cNvSpPr>
          <p:nvPr/>
        </p:nvSpPr>
        <p:spPr bwMode="auto">
          <a:xfrm>
            <a:off x="1160463" y="190500"/>
            <a:ext cx="66802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accent2"/>
                </a:solidFill>
                <a:latin typeface="Lucida Sans"/>
                <a:ea typeface="ＭＳ Ｐゴシック" pitchFamily="-107" charset="-128"/>
                <a:cs typeface="Lucida Sans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Lucida Sans" charset="0"/>
                <a:ea typeface="ＭＳ Ｐゴシック" pitchFamily="-107" charset="-128"/>
                <a:cs typeface="ＭＳ Ｐゴシック" pitchFamily="-107" charset="-128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Lucida Sans" charset="0"/>
                <a:ea typeface="ＭＳ Ｐゴシック" pitchFamily="-107" charset="-128"/>
                <a:cs typeface="ＭＳ Ｐゴシック" pitchFamily="-107" charset="-128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Lucida Sans" charset="0"/>
                <a:ea typeface="ＭＳ Ｐゴシック" pitchFamily="-107" charset="-128"/>
                <a:cs typeface="ＭＳ Ｐゴシック" pitchFamily="-107" charset="-128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Lucida Sans" charset="0"/>
                <a:ea typeface="ＭＳ Ｐゴシック" pitchFamily="-107" charset="-128"/>
                <a:cs typeface="ＭＳ Ｐゴシック" pitchFamily="-107" charset="-128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632523"/>
                </a:solidFill>
                <a:latin typeface="Calibri" pitchFamily="-107" charset="0"/>
                <a:ea typeface="ＭＳ Ｐゴシック" pitchFamily="-107" charset="-128"/>
                <a:cs typeface="ＭＳ Ｐゴシック" pitchFamily="-107" charset="-128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632523"/>
                </a:solidFill>
                <a:latin typeface="Calibri" pitchFamily="-107" charset="0"/>
                <a:ea typeface="ＭＳ Ｐゴシック" pitchFamily="-107" charset="-128"/>
                <a:cs typeface="ＭＳ Ｐゴシック" pitchFamily="-107" charset="-128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632523"/>
                </a:solidFill>
                <a:latin typeface="Calibri" pitchFamily="-107" charset="0"/>
                <a:ea typeface="ＭＳ Ｐゴシック" pitchFamily="-107" charset="-128"/>
                <a:cs typeface="ＭＳ Ｐゴシック" pitchFamily="-107" charset="-128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632523"/>
                </a:solidFill>
                <a:latin typeface="Calibri" pitchFamily="-107" charset="0"/>
                <a:ea typeface="ＭＳ Ｐゴシック" pitchFamily="-107" charset="-128"/>
                <a:cs typeface="ＭＳ Ｐゴシック" pitchFamily="-107" charset="-128"/>
              </a:defRPr>
            </a:lvl9pPr>
          </a:lstStyle>
          <a:p>
            <a:pPr algn="ctr"/>
            <a:r>
              <a:rPr lang="de-DE" sz="2800" dirty="0" smtClean="0">
                <a:solidFill>
                  <a:srgbClr val="0000FF"/>
                </a:solidFill>
                <a:latin typeface="+mn-lt"/>
              </a:rPr>
              <a:t>INTOSAI</a:t>
            </a:r>
            <a:endParaRPr lang="de-DE" sz="2800" dirty="0">
              <a:solidFill>
                <a:srgbClr val="0000FF"/>
              </a:solidFill>
              <a:latin typeface="+mn-lt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4818365" y="1773785"/>
            <a:ext cx="2578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s-ES_tradnl" b="1" dirty="0" err="1" smtClean="0">
                <a:solidFill>
                  <a:srgbClr val="0000FF"/>
                </a:solidFill>
                <a:latin typeface="+mn-lt"/>
              </a:rPr>
              <a:t>www.intosai.org</a:t>
            </a:r>
            <a:endParaRPr lang="es-ES_tradnl" b="1" dirty="0" smtClean="0">
              <a:solidFill>
                <a:srgbClr val="0000FF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426893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041400" y="838800"/>
            <a:ext cx="6908800" cy="381600"/>
          </a:xfrm>
        </p:spPr>
        <p:txBody>
          <a:bodyPr/>
          <a:lstStyle/>
          <a:p>
            <a:pPr algn="ctr"/>
            <a:r>
              <a:rPr lang="de-DE" sz="2800" dirty="0" err="1" smtClean="0">
                <a:solidFill>
                  <a:srgbClr val="0000FF"/>
                </a:solidFill>
                <a:latin typeface="+mj-lt"/>
              </a:rPr>
              <a:t>Introducción</a:t>
            </a:r>
            <a:endParaRPr lang="de-DE" sz="2800" dirty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8C9181-C829-AE45-B633-BF3EA5EA5F49}" type="slidenum">
              <a:rPr lang="de-DE" smtClean="0"/>
              <a:pPr>
                <a:defRPr/>
              </a:pPr>
              <a:t>3</a:t>
            </a:fld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1041400" y="1696164"/>
            <a:ext cx="7645400" cy="40472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charset="2"/>
              <a:buChar char="Ø"/>
            </a:pPr>
            <a:r>
              <a:rPr lang="es-ES_tradnl" sz="2200" dirty="0" smtClean="0">
                <a:solidFill>
                  <a:srgbClr val="0000FF"/>
                </a:solidFill>
              </a:rPr>
              <a:t>La crisis financiera y económica así como la aprobación de los Objetivos de Desarrollo Sostenible (ODS) han demostrado que</a:t>
            </a:r>
          </a:p>
          <a:p>
            <a:pPr marL="342900" indent="-342900">
              <a:buFont typeface="Wingdings" charset="2"/>
              <a:buChar char="Ø"/>
            </a:pPr>
            <a:r>
              <a:rPr lang="es-ES_tradnl" sz="2200" b="1" dirty="0" smtClean="0">
                <a:solidFill>
                  <a:srgbClr val="0000FF"/>
                </a:solidFill>
              </a:rPr>
              <a:t>Ciudadanos, Parlamentos y Gobiernos esperan que las EFS </a:t>
            </a:r>
          </a:p>
          <a:p>
            <a:pPr marL="342900" indent="-342900">
              <a:buFont typeface="Wingdings" charset="2"/>
              <a:buChar char="Ø"/>
            </a:pPr>
            <a:r>
              <a:rPr lang="es-ES_tradnl" sz="2100" dirty="0" smtClean="0">
                <a:solidFill>
                  <a:srgbClr val="0000FF"/>
                </a:solidFill>
              </a:rPr>
              <a:t>Rindan cuenta sobre la situación financiera del estado mediante recomendaciones que indicen</a:t>
            </a:r>
          </a:p>
          <a:p>
            <a:pPr marL="342900" indent="-342900">
              <a:buFont typeface="Wingdings" charset="2"/>
              <a:buChar char="Ø"/>
            </a:pPr>
            <a:endParaRPr lang="es-ES_tradnl" sz="2100" dirty="0" smtClean="0">
              <a:solidFill>
                <a:srgbClr val="0000FF"/>
              </a:solidFill>
            </a:endParaRPr>
          </a:p>
          <a:p>
            <a:pPr marL="989013" lvl="1" indent="-363538">
              <a:buFont typeface="Arial"/>
              <a:buChar char="•"/>
            </a:pPr>
            <a:r>
              <a:rPr lang="es-ES_tradnl" sz="2100" dirty="0" smtClean="0">
                <a:solidFill>
                  <a:srgbClr val="0000FF"/>
                </a:solidFill>
              </a:rPr>
              <a:t>el uso de fondos públicos más efectivo y eficiente y</a:t>
            </a:r>
          </a:p>
          <a:p>
            <a:pPr marL="989013" lvl="1" indent="-363538">
              <a:buFont typeface="Arial"/>
              <a:buChar char="•"/>
            </a:pPr>
            <a:r>
              <a:rPr lang="es-ES_tradnl" sz="2100" dirty="0" smtClean="0">
                <a:solidFill>
                  <a:srgbClr val="0000FF"/>
                </a:solidFill>
              </a:rPr>
              <a:t>la </a:t>
            </a:r>
            <a:r>
              <a:rPr lang="es-ES_tradnl" sz="2100" dirty="0" smtClean="0">
                <a:solidFill>
                  <a:srgbClr val="0000FF"/>
                </a:solidFill>
              </a:rPr>
              <a:t>forma de combatir la corrupción para salvaguardar el desarrollo sostenible (especialmente la financiera)</a:t>
            </a:r>
            <a:br>
              <a:rPr lang="es-ES_tradnl" sz="2100" dirty="0" smtClean="0">
                <a:solidFill>
                  <a:srgbClr val="0000FF"/>
                </a:solidFill>
              </a:rPr>
            </a:br>
            <a:endParaRPr lang="es-ES_tradnl" sz="21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00044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041400" y="648000"/>
            <a:ext cx="6908800" cy="381600"/>
          </a:xfrm>
        </p:spPr>
        <p:txBody>
          <a:bodyPr/>
          <a:lstStyle/>
          <a:p>
            <a:pPr algn="ctr"/>
            <a:r>
              <a:rPr lang="de-DE" sz="2800" dirty="0" err="1" smtClean="0">
                <a:solidFill>
                  <a:srgbClr val="0000FF"/>
                </a:solidFill>
                <a:latin typeface="+mj-lt"/>
              </a:rPr>
              <a:t>Contexto</a:t>
            </a:r>
            <a:endParaRPr lang="de-DE" sz="2800" dirty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8C9181-C829-AE45-B633-BF3EA5EA5F49}" type="slidenum">
              <a:rPr lang="de-DE" smtClean="0"/>
              <a:pPr>
                <a:defRPr/>
              </a:pPr>
              <a:t>4</a:t>
            </a:fld>
            <a:endParaRPr lang="de-DE" dirty="0"/>
          </a:p>
        </p:txBody>
      </p:sp>
      <p:sp>
        <p:nvSpPr>
          <p:cNvPr id="3" name="Rechteck 2"/>
          <p:cNvSpPr/>
          <p:nvPr/>
        </p:nvSpPr>
        <p:spPr>
          <a:xfrm>
            <a:off x="952500" y="1331249"/>
            <a:ext cx="8001000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charset="2"/>
              <a:buChar char="Ø"/>
            </a:pPr>
            <a:r>
              <a:rPr lang="es-ES_tradnl" dirty="0" smtClean="0">
                <a:solidFill>
                  <a:srgbClr val="0000FF"/>
                </a:solidFill>
              </a:rPr>
              <a:t>Expectativas de NU se tradujeron en declaraciones concretas, por ejemplo, en los siguientes documentos:</a:t>
            </a:r>
          </a:p>
          <a:p>
            <a:endParaRPr lang="es-ES_tradnl" dirty="0" smtClean="0">
              <a:solidFill>
                <a:srgbClr val="0000FF"/>
              </a:solidFill>
            </a:endParaRPr>
          </a:p>
          <a:p>
            <a:pPr marL="0" lvl="1" indent="0">
              <a:lnSpc>
                <a:spcPct val="100000"/>
              </a:lnSpc>
              <a:spcAft>
                <a:spcPts val="0"/>
              </a:spcAft>
              <a:buSzPct val="75000"/>
              <a:buNone/>
            </a:pPr>
            <a:r>
              <a:rPr lang="es-ES_tradnl" dirty="0" smtClean="0">
                <a:solidFill>
                  <a:srgbClr val="0000FF"/>
                </a:solidFill>
              </a:rPr>
              <a:t>	</a:t>
            </a:r>
            <a:r>
              <a:rPr lang="es-ES_tradnl" sz="2000" dirty="0" smtClean="0">
                <a:solidFill>
                  <a:srgbClr val="0000FF"/>
                </a:solidFill>
              </a:rPr>
              <a:t>– Informe de Síntesis de NU del SG </a:t>
            </a:r>
            <a:r>
              <a:rPr lang="es-ES_tradnl" sz="2000" dirty="0" err="1" smtClean="0">
                <a:solidFill>
                  <a:srgbClr val="0000FF"/>
                </a:solidFill>
              </a:rPr>
              <a:t>Ban</a:t>
            </a:r>
            <a:r>
              <a:rPr lang="es-ES_tradnl" sz="2000" dirty="0" smtClean="0">
                <a:solidFill>
                  <a:srgbClr val="0000FF"/>
                </a:solidFill>
              </a:rPr>
              <a:t> Ki-</a:t>
            </a:r>
            <a:r>
              <a:rPr lang="es-ES_tradnl" sz="2000" dirty="0" err="1" smtClean="0">
                <a:solidFill>
                  <a:srgbClr val="0000FF"/>
                </a:solidFill>
              </a:rPr>
              <a:t>moon</a:t>
            </a:r>
            <a:endParaRPr lang="es-ES_tradnl" sz="2000" dirty="0" smtClean="0">
              <a:solidFill>
                <a:srgbClr val="0000FF"/>
              </a:solidFill>
            </a:endParaRPr>
          </a:p>
          <a:p>
            <a:pPr marL="0" lvl="1" indent="0">
              <a:lnSpc>
                <a:spcPct val="100000"/>
              </a:lnSpc>
              <a:spcAft>
                <a:spcPts val="0"/>
              </a:spcAft>
              <a:buSzPct val="75000"/>
              <a:buNone/>
            </a:pPr>
            <a:r>
              <a:rPr lang="es-ES_tradnl" sz="2000" dirty="0" smtClean="0">
                <a:solidFill>
                  <a:srgbClr val="0000FF"/>
                </a:solidFill>
              </a:rPr>
              <a:t/>
            </a:r>
            <a:br>
              <a:rPr lang="es-ES_tradnl" sz="2000" dirty="0" smtClean="0">
                <a:solidFill>
                  <a:srgbClr val="0000FF"/>
                </a:solidFill>
              </a:rPr>
            </a:br>
            <a:r>
              <a:rPr lang="es-ES_tradnl" sz="2000" dirty="0" smtClean="0">
                <a:solidFill>
                  <a:srgbClr val="0000FF"/>
                </a:solidFill>
              </a:rPr>
              <a:t>	– Declaraciones del  SG Adjunto </a:t>
            </a:r>
            <a:r>
              <a:rPr lang="es-ES_tradnl" sz="2000" dirty="0" err="1" smtClean="0">
                <a:solidFill>
                  <a:srgbClr val="0000FF"/>
                </a:solidFill>
              </a:rPr>
              <a:t>Wu</a:t>
            </a:r>
            <a:r>
              <a:rPr lang="es-ES_tradnl" sz="2000" dirty="0" smtClean="0">
                <a:solidFill>
                  <a:srgbClr val="0000FF"/>
                </a:solidFill>
              </a:rPr>
              <a:t> (responsable para elaboración 	de ODS y los correspondientes indicadores)</a:t>
            </a:r>
          </a:p>
          <a:p>
            <a:pPr marL="0" lvl="1" indent="0">
              <a:lnSpc>
                <a:spcPct val="100000"/>
              </a:lnSpc>
              <a:spcAft>
                <a:spcPts val="0"/>
              </a:spcAft>
              <a:buSzPct val="75000"/>
              <a:buNone/>
            </a:pPr>
            <a:r>
              <a:rPr lang="es-ES_tradnl" sz="2000" dirty="0" smtClean="0">
                <a:solidFill>
                  <a:srgbClr val="0000FF"/>
                </a:solidFill>
              </a:rPr>
              <a:t>	</a:t>
            </a:r>
          </a:p>
          <a:p>
            <a:pPr marL="0" lvl="1" indent="0">
              <a:lnSpc>
                <a:spcPct val="100000"/>
              </a:lnSpc>
              <a:spcAft>
                <a:spcPts val="0"/>
              </a:spcAft>
              <a:buSzPct val="75000"/>
              <a:buNone/>
            </a:pPr>
            <a:r>
              <a:rPr lang="es-ES_tradnl" sz="2000" dirty="0">
                <a:solidFill>
                  <a:srgbClr val="0000FF"/>
                </a:solidFill>
              </a:rPr>
              <a:t>	</a:t>
            </a:r>
            <a:r>
              <a:rPr lang="es-ES_tradnl" sz="2000" dirty="0" smtClean="0">
                <a:solidFill>
                  <a:srgbClr val="0000FF"/>
                </a:solidFill>
              </a:rPr>
              <a:t>– Resoluciones: </a:t>
            </a:r>
            <a:br>
              <a:rPr lang="es-ES_tradnl" sz="2000" dirty="0" smtClean="0">
                <a:solidFill>
                  <a:srgbClr val="0000FF"/>
                </a:solidFill>
              </a:rPr>
            </a:br>
            <a:r>
              <a:rPr lang="es-ES_tradnl" sz="2000" dirty="0" smtClean="0">
                <a:solidFill>
                  <a:srgbClr val="0000FF"/>
                </a:solidFill>
              </a:rPr>
              <a:t>		- A 66/209 (2011), </a:t>
            </a:r>
            <a:br>
              <a:rPr lang="es-ES_tradnl" sz="2000" dirty="0" smtClean="0">
                <a:solidFill>
                  <a:srgbClr val="0000FF"/>
                </a:solidFill>
              </a:rPr>
            </a:br>
            <a:r>
              <a:rPr lang="es-ES_tradnl" sz="2000" dirty="0" smtClean="0">
                <a:solidFill>
                  <a:srgbClr val="0000FF"/>
                </a:solidFill>
              </a:rPr>
              <a:t>		- A 69/228 (2014) y</a:t>
            </a:r>
          </a:p>
          <a:p>
            <a:pPr marL="0" lvl="1" indent="0">
              <a:lnSpc>
                <a:spcPct val="100000"/>
              </a:lnSpc>
              <a:spcAft>
                <a:spcPts val="0"/>
              </a:spcAft>
              <a:buSzPct val="75000"/>
              <a:buNone/>
            </a:pPr>
            <a:r>
              <a:rPr lang="es-ES_tradnl" sz="2000" dirty="0" smtClean="0">
                <a:solidFill>
                  <a:srgbClr val="0000FF"/>
                </a:solidFill>
              </a:rPr>
              <a:t>		- ECOSOC 2015</a:t>
            </a:r>
          </a:p>
          <a:p>
            <a:pPr marL="0" lvl="1" indent="0">
              <a:lnSpc>
                <a:spcPct val="100000"/>
              </a:lnSpc>
              <a:spcAft>
                <a:spcPts val="0"/>
              </a:spcAft>
              <a:buSzPct val="75000"/>
              <a:buNone/>
            </a:pPr>
            <a:endParaRPr lang="es-ES_tradnl" sz="2000" dirty="0" smtClean="0">
              <a:solidFill>
                <a:srgbClr val="0000FF"/>
              </a:solidFill>
            </a:endParaRPr>
          </a:p>
          <a:p>
            <a:pPr marL="0" lvl="1" indent="0">
              <a:lnSpc>
                <a:spcPct val="100000"/>
              </a:lnSpc>
              <a:spcAft>
                <a:spcPts val="0"/>
              </a:spcAft>
              <a:buSzPct val="75000"/>
              <a:buNone/>
            </a:pPr>
            <a:r>
              <a:rPr lang="es-ES_tradnl" sz="2000" dirty="0" smtClean="0">
                <a:solidFill>
                  <a:srgbClr val="0000FF"/>
                </a:solidFill>
              </a:rPr>
              <a:t>	– Conclusiones </a:t>
            </a:r>
            <a:r>
              <a:rPr lang="es-ES_tradnl" sz="2000" dirty="0" smtClean="0">
                <a:solidFill>
                  <a:srgbClr val="0000FF"/>
                </a:solidFill>
              </a:rPr>
              <a:t>y </a:t>
            </a:r>
            <a:r>
              <a:rPr lang="es-ES_tradnl" sz="2000" dirty="0" smtClean="0">
                <a:solidFill>
                  <a:srgbClr val="0000FF"/>
                </a:solidFill>
              </a:rPr>
              <a:t>Recomendaciones del 23° Simposio                 	NU/INTOSAI 		</a:t>
            </a:r>
            <a:r>
              <a:rPr lang="es-ES_tradnl" sz="2000" dirty="0" smtClean="0">
                <a:solidFill>
                  <a:srgbClr val="000000"/>
                </a:solidFill>
              </a:rPr>
              <a:t>	</a:t>
            </a:r>
            <a:endParaRPr lang="es-ES_tradnl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30942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041400" y="648000"/>
            <a:ext cx="6908800" cy="381600"/>
          </a:xfrm>
        </p:spPr>
        <p:txBody>
          <a:bodyPr/>
          <a:lstStyle/>
          <a:p>
            <a:pPr algn="ctr"/>
            <a:r>
              <a:rPr lang="es-ES_tradnl" sz="2800" dirty="0" smtClean="0">
                <a:solidFill>
                  <a:srgbClr val="0000FF"/>
                </a:solidFill>
                <a:latin typeface="+mj-lt"/>
              </a:rPr>
              <a:t>Contexto: Informe de Síntesis</a:t>
            </a:r>
            <a:endParaRPr lang="es-ES_tradnl" sz="2800" dirty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8C9181-C829-AE45-B633-BF3EA5EA5F49}" type="slidenum">
              <a:rPr lang="de-DE" smtClean="0"/>
              <a:pPr>
                <a:defRPr/>
              </a:pPr>
              <a:t>5</a:t>
            </a:fld>
            <a:endParaRPr lang="de-DE" dirty="0"/>
          </a:p>
        </p:txBody>
      </p:sp>
      <p:sp>
        <p:nvSpPr>
          <p:cNvPr id="3" name="Textfeld 2"/>
          <p:cNvSpPr txBox="1"/>
          <p:nvPr/>
        </p:nvSpPr>
        <p:spPr>
          <a:xfrm>
            <a:off x="1041400" y="1384300"/>
            <a:ext cx="79121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200" dirty="0" smtClean="0">
                <a:solidFill>
                  <a:srgbClr val="0000FF"/>
                </a:solidFill>
              </a:rPr>
              <a:t>SG Ban Ki-moon reclama en su Informe de Síntesis sobre la Agenda de Desarrollo Post </a:t>
            </a:r>
            <a:r>
              <a:rPr lang="es-ES_tradnl" sz="2200" dirty="0" smtClean="0">
                <a:solidFill>
                  <a:srgbClr val="0000FF"/>
                </a:solidFill>
              </a:rPr>
              <a:t>2015 (ahora Agenda 2030)</a:t>
            </a:r>
            <a:r>
              <a:rPr lang="es-ES_tradnl" sz="2200" i="1" dirty="0" smtClean="0">
                <a:solidFill>
                  <a:srgbClr val="0000FF"/>
                </a:solidFill>
              </a:rPr>
              <a:t> </a:t>
            </a:r>
            <a:endParaRPr lang="es-ES_tradnl" sz="2200" i="1" dirty="0" smtClean="0">
              <a:solidFill>
                <a:srgbClr val="0000FF"/>
              </a:solidFill>
            </a:endParaRPr>
          </a:p>
          <a:p>
            <a:endParaRPr lang="es-ES_tradnl" sz="2200" i="1" dirty="0" smtClean="0">
              <a:solidFill>
                <a:srgbClr val="0000FF"/>
              </a:solidFill>
            </a:endParaRPr>
          </a:p>
          <a:p>
            <a:r>
              <a:rPr lang="es-ES_tradnl" sz="2200" i="1" dirty="0" smtClean="0">
                <a:solidFill>
                  <a:srgbClr val="0000FF"/>
                </a:solidFill>
                <a:ea typeface="ＭＳ Ｐゴシック" pitchFamily="-107" charset="-128"/>
              </a:rPr>
              <a:t>	- </a:t>
            </a:r>
            <a:r>
              <a:rPr lang="es-ES_tradnl" dirty="0">
                <a:solidFill>
                  <a:srgbClr val="0000FF"/>
                </a:solidFill>
                <a:ea typeface="ＭＳ Ｐゴシック" pitchFamily="-107" charset="-128"/>
              </a:rPr>
              <a:t>más</a:t>
            </a:r>
            <a:r>
              <a:rPr lang="es-ES_tradnl" sz="2200" i="1" dirty="0" smtClean="0">
                <a:solidFill>
                  <a:srgbClr val="0000FF"/>
                </a:solidFill>
                <a:ea typeface="ＭＳ Ｐゴシック" pitchFamily="-107" charset="-128"/>
              </a:rPr>
              <a:t> </a:t>
            </a:r>
            <a:r>
              <a:rPr lang="es-ES_tradnl" dirty="0" smtClean="0">
                <a:solidFill>
                  <a:srgbClr val="0000FF"/>
                </a:solidFill>
                <a:ea typeface="ＭＳ Ｐゴシック" pitchFamily="-107" charset="-128"/>
              </a:rPr>
              <a:t>transparencia y rendición de cuentas respecto a la </a:t>
            </a:r>
            <a:r>
              <a:rPr lang="es-ES_tradnl" dirty="0" smtClean="0">
                <a:solidFill>
                  <a:srgbClr val="0000FF"/>
                </a:solidFill>
              </a:rPr>
              <a:t>Agenda </a:t>
            </a:r>
            <a:r>
              <a:rPr lang="es-ES_tradnl" dirty="0" smtClean="0">
                <a:solidFill>
                  <a:srgbClr val="0000FF"/>
                </a:solidFill>
              </a:rPr>
              <a:t>2030</a:t>
            </a:r>
            <a:endParaRPr lang="es-ES_tradnl" i="1" dirty="0" smtClean="0">
              <a:solidFill>
                <a:srgbClr val="0000FF"/>
              </a:solidFill>
            </a:endParaRPr>
          </a:p>
          <a:p>
            <a:endParaRPr lang="es-ES_tradnl" b="1" dirty="0" smtClean="0">
              <a:solidFill>
                <a:srgbClr val="0000FF"/>
              </a:solidFill>
              <a:ea typeface="ＭＳ Ｐゴシック" pitchFamily="-107" charset="-128"/>
            </a:endParaRPr>
          </a:p>
          <a:p>
            <a:r>
              <a:rPr lang="es-ES_tradnl" dirty="0" smtClean="0">
                <a:solidFill>
                  <a:srgbClr val="0000FF"/>
                </a:solidFill>
                <a:ea typeface="ＭＳ Ｐゴシック" pitchFamily="-107" charset="-128"/>
              </a:rPr>
              <a:t>		y </a:t>
            </a:r>
            <a:r>
              <a:rPr lang="es-ES_tradnl" dirty="0" smtClean="0">
                <a:solidFill>
                  <a:srgbClr val="0000FF"/>
                </a:solidFill>
                <a:ea typeface="ＭＳ Ｐゴシック" pitchFamily="-107" charset="-128"/>
              </a:rPr>
              <a:t>espera </a:t>
            </a:r>
          </a:p>
          <a:p>
            <a:endParaRPr lang="es-ES_tradnl" b="1" dirty="0" smtClean="0">
              <a:solidFill>
                <a:srgbClr val="0000FF"/>
              </a:solidFill>
              <a:ea typeface="ＭＳ Ｐゴシック" pitchFamily="-107" charset="-128"/>
            </a:endParaRPr>
          </a:p>
          <a:p>
            <a:pPr marL="520700" lvl="1" indent="-342900">
              <a:buFont typeface="Symbol" charset="2"/>
              <a:buChar char="-"/>
            </a:pPr>
            <a:r>
              <a:rPr lang="es-ES_tradnl" dirty="0" smtClean="0">
                <a:solidFill>
                  <a:srgbClr val="0000FF"/>
                </a:solidFill>
                <a:ea typeface="ＭＳ Ｐゴシック" pitchFamily="-107" charset="-128"/>
              </a:rPr>
              <a:t>el fortalecimiento de las EFS y de las funciones de control por parte del legislativo</a:t>
            </a:r>
            <a:endParaRPr lang="es-ES_tradnl" i="1" dirty="0" smtClean="0">
              <a:solidFill>
                <a:srgbClr val="0000FF"/>
              </a:solidFill>
              <a:ea typeface="ＭＳ Ｐゴシック" pitchFamily="-107" charset="-128"/>
            </a:endParaRPr>
          </a:p>
          <a:p>
            <a:endParaRPr lang="es-ES_tradnl" i="1" dirty="0" smtClean="0">
              <a:solidFill>
                <a:srgbClr val="0000FF"/>
              </a:solidFill>
            </a:endParaRPr>
          </a:p>
          <a:p>
            <a:pPr algn="ctr"/>
            <a:r>
              <a:rPr lang="es-ES_tradnl" i="1" dirty="0" smtClean="0">
                <a:solidFill>
                  <a:srgbClr val="0000FF"/>
                </a:solidFill>
              </a:rPr>
              <a:t>“La legislativa debería fortalecer los mecanismos nacionales de control como EFS ..”</a:t>
            </a:r>
            <a:endParaRPr lang="es-ES_tradnl" i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33505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041400" y="648000"/>
            <a:ext cx="6908800" cy="381600"/>
          </a:xfrm>
        </p:spPr>
        <p:txBody>
          <a:bodyPr/>
          <a:lstStyle/>
          <a:p>
            <a:pPr algn="ctr"/>
            <a:r>
              <a:rPr lang="de-DE" sz="2800" dirty="0" err="1" smtClean="0">
                <a:solidFill>
                  <a:srgbClr val="0000FF"/>
                </a:solidFill>
                <a:latin typeface="+mj-lt"/>
              </a:rPr>
              <a:t>Contexto</a:t>
            </a:r>
            <a:r>
              <a:rPr lang="de-DE" sz="2800" dirty="0" smtClean="0">
                <a:solidFill>
                  <a:srgbClr val="0000FF"/>
                </a:solidFill>
                <a:latin typeface="+mj-lt"/>
              </a:rPr>
              <a:t>: </a:t>
            </a:r>
            <a:r>
              <a:rPr lang="de-DE" sz="2800" dirty="0" err="1" smtClean="0">
                <a:solidFill>
                  <a:srgbClr val="0000FF"/>
                </a:solidFill>
                <a:latin typeface="+mj-lt"/>
              </a:rPr>
              <a:t>Resoluciones</a:t>
            </a:r>
            <a:r>
              <a:rPr lang="de-DE" sz="2800" dirty="0" smtClean="0">
                <a:solidFill>
                  <a:srgbClr val="0000FF"/>
                </a:solidFill>
                <a:latin typeface="+mj-lt"/>
              </a:rPr>
              <a:t> NU - EFS</a:t>
            </a:r>
            <a:endParaRPr lang="de-DE" sz="2800" dirty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8C9181-C829-AE45-B633-BF3EA5EA5F49}" type="slidenum">
              <a:rPr lang="de-DE" smtClean="0"/>
              <a:pPr>
                <a:defRPr/>
              </a:pPr>
              <a:t>6</a:t>
            </a:fld>
            <a:endParaRPr lang="de-DE" dirty="0"/>
          </a:p>
        </p:txBody>
      </p:sp>
      <p:sp>
        <p:nvSpPr>
          <p:cNvPr id="3" name="Textfeld 2"/>
          <p:cNvSpPr txBox="1"/>
          <p:nvPr/>
        </p:nvSpPr>
        <p:spPr>
          <a:xfrm>
            <a:off x="1041400" y="1346200"/>
            <a:ext cx="79248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>
                <a:solidFill>
                  <a:srgbClr val="0000FF"/>
                </a:solidFill>
              </a:rPr>
              <a:t>Resoluciones AG 66/209 y 69/228:</a:t>
            </a:r>
          </a:p>
          <a:p>
            <a:r>
              <a:rPr lang="es-ES_tradnl" dirty="0" smtClean="0">
                <a:solidFill>
                  <a:srgbClr val="0000FF"/>
                </a:solidFill>
              </a:rPr>
              <a:t>NU y sus estados miembros reconocen</a:t>
            </a:r>
          </a:p>
          <a:p>
            <a:pPr marL="342900" indent="-342900">
              <a:buFont typeface="Wingdings" charset="2"/>
              <a:buChar char="Ø"/>
            </a:pPr>
            <a:endParaRPr lang="es-ES_tradnl" dirty="0" smtClean="0">
              <a:solidFill>
                <a:srgbClr val="0000FF"/>
              </a:solidFill>
            </a:endParaRPr>
          </a:p>
          <a:p>
            <a:pPr marL="342900" indent="-342900">
              <a:buFont typeface="Wingdings" charset="2"/>
              <a:buChar char="Ø"/>
            </a:pPr>
            <a:r>
              <a:rPr lang="es-ES_tradnl" dirty="0" smtClean="0">
                <a:solidFill>
                  <a:srgbClr val="0000FF"/>
                </a:solidFill>
              </a:rPr>
              <a:t>La importante función que cumplen las EFS en la promoción de la eficiencia, la rendición de cuentas, la eficacia y la transparencia de la administración pública, lo que contribuye a la consecución de los objetivos y las prioridades de desarrollo nacionales</a:t>
            </a:r>
          </a:p>
          <a:p>
            <a:endParaRPr lang="es-ES_tradnl" dirty="0" smtClean="0">
              <a:solidFill>
                <a:srgbClr val="0000FF"/>
              </a:solidFill>
            </a:endParaRPr>
          </a:p>
          <a:p>
            <a:pPr marL="342900" indent="-342900">
              <a:buFont typeface="Wingdings" charset="2"/>
              <a:buChar char="Ø"/>
            </a:pPr>
            <a:r>
              <a:rPr lang="es-ES_tradnl" dirty="0" smtClean="0">
                <a:solidFill>
                  <a:srgbClr val="0000FF"/>
                </a:solidFill>
              </a:rPr>
              <a:t>El rol de las EFS para promover una mayor eficiencia, rendición de cuentas, eficacia y transparencia y uso  efectivo de recursos públicos en beneficio de los ciudadanos y para </a:t>
            </a:r>
            <a:r>
              <a:rPr lang="es-ES_tradnl" dirty="0" smtClean="0">
                <a:solidFill>
                  <a:srgbClr val="0000FF"/>
                </a:solidFill>
              </a:rPr>
              <a:t>alcanzar </a:t>
            </a:r>
            <a:r>
              <a:rPr lang="es-ES_tradnl" dirty="0" smtClean="0">
                <a:solidFill>
                  <a:srgbClr val="0000FF"/>
                </a:solidFill>
              </a:rPr>
              <a:t>el desarrollo sostenible </a:t>
            </a:r>
            <a:endParaRPr lang="es-ES_tradnl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06916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041400" y="648000"/>
            <a:ext cx="6908800" cy="381600"/>
          </a:xfrm>
        </p:spPr>
        <p:txBody>
          <a:bodyPr/>
          <a:lstStyle/>
          <a:p>
            <a:pPr algn="ctr"/>
            <a:r>
              <a:rPr lang="de-DE" sz="2800" dirty="0" err="1" smtClean="0">
                <a:solidFill>
                  <a:srgbClr val="0000FF"/>
                </a:solidFill>
                <a:latin typeface="+mn-lt"/>
              </a:rPr>
              <a:t>Contexto</a:t>
            </a:r>
            <a:r>
              <a:rPr lang="de-DE" sz="2800" dirty="0" smtClean="0">
                <a:solidFill>
                  <a:srgbClr val="0000FF"/>
                </a:solidFill>
                <a:latin typeface="+mn-lt"/>
              </a:rPr>
              <a:t>: 23° </a:t>
            </a:r>
            <a:r>
              <a:rPr lang="de-DE" sz="2800" dirty="0" err="1" smtClean="0">
                <a:solidFill>
                  <a:srgbClr val="0000FF"/>
                </a:solidFill>
                <a:latin typeface="+mn-lt"/>
              </a:rPr>
              <a:t>Simposio</a:t>
            </a:r>
            <a:r>
              <a:rPr lang="de-DE" sz="2800" dirty="0" smtClean="0">
                <a:solidFill>
                  <a:srgbClr val="0000FF"/>
                </a:solidFill>
                <a:latin typeface="+mn-lt"/>
              </a:rPr>
              <a:t> NU/INTOSAI</a:t>
            </a:r>
            <a:endParaRPr lang="de-DE" sz="2800" dirty="0">
              <a:solidFill>
                <a:srgbClr val="0000FF"/>
              </a:solidFill>
              <a:latin typeface="+mn-lt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8C9181-C829-AE45-B633-BF3EA5EA5F49}" type="slidenum">
              <a:rPr lang="de-DE" smtClean="0"/>
              <a:pPr>
                <a:defRPr/>
              </a:pPr>
              <a:t>7</a:t>
            </a:fld>
            <a:endParaRPr lang="de-DE" dirty="0"/>
          </a:p>
        </p:txBody>
      </p:sp>
      <p:sp>
        <p:nvSpPr>
          <p:cNvPr id="3" name="Rechteck 2"/>
          <p:cNvSpPr/>
          <p:nvPr/>
        </p:nvSpPr>
        <p:spPr>
          <a:xfrm>
            <a:off x="1511300" y="2324100"/>
            <a:ext cx="2819400" cy="1200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800"/>
              </a:spcAft>
            </a:pPr>
            <a:r>
              <a:rPr lang="es-ES_tradnl" b="1" dirty="0">
                <a:solidFill>
                  <a:srgbClr val="0000FF"/>
                </a:solidFill>
              </a:rPr>
              <a:t>23° Simposio </a:t>
            </a:r>
            <a:r>
              <a:rPr lang="es-ES_tradnl" b="1" dirty="0" smtClean="0">
                <a:solidFill>
                  <a:srgbClr val="0000FF"/>
                </a:solidFill>
              </a:rPr>
              <a:t>UN/INTOSAI marzo </a:t>
            </a:r>
            <a:r>
              <a:rPr lang="es-ES_tradnl" b="1" dirty="0">
                <a:solidFill>
                  <a:srgbClr val="0000FF"/>
                </a:solidFill>
              </a:rPr>
              <a:t>de </a:t>
            </a:r>
            <a:r>
              <a:rPr lang="es-ES_tradnl" b="1" dirty="0" smtClean="0">
                <a:solidFill>
                  <a:srgbClr val="0000FF"/>
                </a:solidFill>
              </a:rPr>
              <a:t>2015</a:t>
            </a:r>
            <a:endParaRPr lang="es-ES_tradnl" b="1" dirty="0">
              <a:solidFill>
                <a:srgbClr val="0000FF"/>
              </a:solidFill>
            </a:endParaRPr>
          </a:p>
        </p:txBody>
      </p:sp>
      <p:pic>
        <p:nvPicPr>
          <p:cNvPr id="5" name="Bild 4" descr="Bildschirmfoto 2014-11-21 um 09.51.09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5364" y="1892300"/>
            <a:ext cx="3634435" cy="18161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  <p:sp>
        <p:nvSpPr>
          <p:cNvPr id="6" name="Textfeld 5"/>
          <p:cNvSpPr txBox="1"/>
          <p:nvPr/>
        </p:nvSpPr>
        <p:spPr>
          <a:xfrm>
            <a:off x="1346200" y="4508500"/>
            <a:ext cx="68707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0000FF"/>
                </a:solidFill>
              </a:rPr>
              <a:t>Tema: “</a:t>
            </a:r>
            <a:r>
              <a:rPr lang="de-DE" b="1" dirty="0">
                <a:solidFill>
                  <a:srgbClr val="0000FF"/>
                </a:solidFill>
              </a:rPr>
              <a:t>Agenda de </a:t>
            </a:r>
            <a:r>
              <a:rPr lang="de-DE" b="1" dirty="0" err="1">
                <a:solidFill>
                  <a:srgbClr val="0000FF"/>
                </a:solidFill>
              </a:rPr>
              <a:t>Desarrollo</a:t>
            </a:r>
            <a:r>
              <a:rPr lang="de-DE" b="1" dirty="0">
                <a:solidFill>
                  <a:srgbClr val="0000FF"/>
                </a:solidFill>
              </a:rPr>
              <a:t> Post-2015 de las </a:t>
            </a:r>
            <a:r>
              <a:rPr lang="de-DE" b="1" dirty="0" err="1">
                <a:solidFill>
                  <a:srgbClr val="0000FF"/>
                </a:solidFill>
              </a:rPr>
              <a:t>Naciones</a:t>
            </a:r>
            <a:r>
              <a:rPr lang="de-DE" b="1" dirty="0">
                <a:solidFill>
                  <a:srgbClr val="0000FF"/>
                </a:solidFill>
              </a:rPr>
              <a:t> </a:t>
            </a:r>
            <a:r>
              <a:rPr lang="de-DE" b="1" dirty="0" err="1">
                <a:solidFill>
                  <a:srgbClr val="0000FF"/>
                </a:solidFill>
              </a:rPr>
              <a:t>Unidas</a:t>
            </a:r>
            <a:r>
              <a:rPr lang="de-DE" b="1" dirty="0">
                <a:solidFill>
                  <a:srgbClr val="0000FF"/>
                </a:solidFill>
              </a:rPr>
              <a:t>: Papel </a:t>
            </a:r>
            <a:r>
              <a:rPr lang="de-DE" b="1" dirty="0" err="1">
                <a:solidFill>
                  <a:srgbClr val="0000FF"/>
                </a:solidFill>
              </a:rPr>
              <a:t>y</a:t>
            </a:r>
            <a:r>
              <a:rPr lang="de-DE" b="1" dirty="0">
                <a:solidFill>
                  <a:srgbClr val="0000FF"/>
                </a:solidFill>
              </a:rPr>
              <a:t> </a:t>
            </a:r>
            <a:r>
              <a:rPr lang="de-DE" b="1" dirty="0" err="1">
                <a:solidFill>
                  <a:srgbClr val="0000FF"/>
                </a:solidFill>
              </a:rPr>
              <a:t>Posibilidades</a:t>
            </a:r>
            <a:r>
              <a:rPr lang="de-DE" b="1" dirty="0">
                <a:solidFill>
                  <a:srgbClr val="0000FF"/>
                </a:solidFill>
              </a:rPr>
              <a:t> de las EFS en la </a:t>
            </a:r>
            <a:r>
              <a:rPr lang="de-DE" b="1" dirty="0" err="1">
                <a:solidFill>
                  <a:srgbClr val="0000FF"/>
                </a:solidFill>
              </a:rPr>
              <a:t>Implementación</a:t>
            </a:r>
            <a:r>
              <a:rPr lang="de-DE" b="1" dirty="0">
                <a:solidFill>
                  <a:srgbClr val="0000FF"/>
                </a:solidFill>
              </a:rPr>
              <a:t> del </a:t>
            </a:r>
            <a:r>
              <a:rPr lang="de-DE" b="1" dirty="0" err="1">
                <a:solidFill>
                  <a:srgbClr val="0000FF"/>
                </a:solidFill>
              </a:rPr>
              <a:t>Desarrollo</a:t>
            </a:r>
            <a:r>
              <a:rPr lang="de-DE" b="1" dirty="0">
                <a:solidFill>
                  <a:srgbClr val="0000FF"/>
                </a:solidFill>
              </a:rPr>
              <a:t> </a:t>
            </a:r>
            <a:r>
              <a:rPr lang="de-DE" b="1" dirty="0" err="1">
                <a:solidFill>
                  <a:srgbClr val="0000FF"/>
                </a:solidFill>
              </a:rPr>
              <a:t>Sostenible</a:t>
            </a:r>
            <a:r>
              <a:rPr lang="de-DE" b="1" dirty="0">
                <a:solidFill>
                  <a:srgbClr val="0000FF"/>
                </a:solidFill>
              </a:rPr>
              <a:t>“</a:t>
            </a:r>
            <a:endParaRPr lang="de-DE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24487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041400" y="648000"/>
            <a:ext cx="6908800" cy="381600"/>
          </a:xfrm>
        </p:spPr>
        <p:txBody>
          <a:bodyPr/>
          <a:lstStyle/>
          <a:p>
            <a:pPr algn="ctr"/>
            <a:r>
              <a:rPr lang="de-DE" sz="2800" dirty="0" err="1">
                <a:solidFill>
                  <a:srgbClr val="0000FF"/>
                </a:solidFill>
                <a:latin typeface="+mj-lt"/>
              </a:rPr>
              <a:t>Contexto</a:t>
            </a:r>
            <a:r>
              <a:rPr lang="de-DE" sz="2800" dirty="0">
                <a:solidFill>
                  <a:srgbClr val="0000FF"/>
                </a:solidFill>
                <a:latin typeface="+mj-lt"/>
              </a:rPr>
              <a:t>: 23° </a:t>
            </a:r>
            <a:r>
              <a:rPr lang="de-DE" sz="2800" dirty="0" err="1">
                <a:solidFill>
                  <a:srgbClr val="0000FF"/>
                </a:solidFill>
                <a:latin typeface="+mj-lt"/>
              </a:rPr>
              <a:t>Simposio</a:t>
            </a:r>
            <a:r>
              <a:rPr lang="de-DE" sz="2800" dirty="0">
                <a:solidFill>
                  <a:srgbClr val="0000FF"/>
                </a:solidFill>
                <a:latin typeface="+mj-lt"/>
              </a:rPr>
              <a:t> NU/INTOSAI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8C9181-C829-AE45-B633-BF3EA5EA5F49}" type="slidenum">
              <a:rPr lang="de-DE" smtClean="0"/>
              <a:pPr>
                <a:defRPr/>
              </a:pPr>
              <a:t>8</a:t>
            </a:fld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558800" y="1168400"/>
            <a:ext cx="805180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_tradnl" dirty="0" smtClean="0"/>
          </a:p>
          <a:p>
            <a:r>
              <a:rPr lang="es-ES_tradnl" dirty="0" smtClean="0">
                <a:solidFill>
                  <a:srgbClr val="0000FF"/>
                </a:solidFill>
              </a:rPr>
              <a:t>Recomendaciones y Conclusiones 23” Simposio:</a:t>
            </a:r>
          </a:p>
          <a:p>
            <a:endParaRPr lang="es-ES_tradnl" dirty="0" smtClean="0">
              <a:solidFill>
                <a:srgbClr val="0000FF"/>
              </a:solidFill>
            </a:endParaRPr>
          </a:p>
          <a:p>
            <a:pPr marL="520700" lvl="1" indent="-342900">
              <a:buFont typeface="Wingdings" charset="2"/>
              <a:buChar char="Ø"/>
            </a:pPr>
            <a:r>
              <a:rPr lang="es-ES_tradnl" sz="2100" dirty="0" smtClean="0">
                <a:solidFill>
                  <a:srgbClr val="0000FF"/>
                </a:solidFill>
              </a:rPr>
              <a:t>Recomendaciones prácticas para establecer </a:t>
            </a:r>
            <a:r>
              <a:rPr lang="es-ES_tradnl" sz="2100" dirty="0" smtClean="0">
                <a:solidFill>
                  <a:srgbClr val="0000FF"/>
                </a:solidFill>
              </a:rPr>
              <a:t>un </a:t>
            </a:r>
            <a:r>
              <a:rPr lang="es-ES_tradnl" sz="2100" dirty="0" smtClean="0">
                <a:solidFill>
                  <a:srgbClr val="0000FF"/>
                </a:solidFill>
              </a:rPr>
              <a:t>nuevo </a:t>
            </a:r>
            <a:r>
              <a:rPr lang="es-ES_tradnl" sz="2100" b="1" dirty="0" smtClean="0">
                <a:solidFill>
                  <a:srgbClr val="0000FF"/>
                </a:solidFill>
              </a:rPr>
              <a:t>sistema de monitorea y evaluación de los ODS</a:t>
            </a:r>
          </a:p>
          <a:p>
            <a:pPr marL="520700" lvl="1" indent="-342900">
              <a:buFont typeface="Wingdings" charset="2"/>
              <a:buChar char="Ø"/>
            </a:pPr>
            <a:endParaRPr lang="es-ES_tradnl" sz="2100" dirty="0" smtClean="0">
              <a:solidFill>
                <a:srgbClr val="0000FF"/>
              </a:solidFill>
            </a:endParaRPr>
          </a:p>
          <a:p>
            <a:pPr marL="520700" lvl="1" indent="-342900">
              <a:buFont typeface="Wingdings" charset="2"/>
              <a:buChar char="Ø"/>
            </a:pPr>
            <a:r>
              <a:rPr lang="es-ES_tradnl" sz="2100" dirty="0" smtClean="0">
                <a:solidFill>
                  <a:srgbClr val="0000FF"/>
                </a:solidFill>
              </a:rPr>
              <a:t>Consideraciones respecto a </a:t>
            </a:r>
            <a:r>
              <a:rPr lang="es-ES_tradnl" sz="2100" b="1" dirty="0" smtClean="0">
                <a:solidFill>
                  <a:srgbClr val="0000FF"/>
                </a:solidFill>
              </a:rPr>
              <a:t>preparación de un resumen anual de resultados de auditoria referente al monitoreo de </a:t>
            </a:r>
            <a:r>
              <a:rPr lang="es-ES_tradnl" sz="2100" b="1" dirty="0" smtClean="0">
                <a:solidFill>
                  <a:srgbClr val="0000FF"/>
                </a:solidFill>
              </a:rPr>
              <a:t>los </a:t>
            </a:r>
            <a:r>
              <a:rPr lang="es-ES_tradnl" sz="2100" b="1" dirty="0" smtClean="0">
                <a:solidFill>
                  <a:srgbClr val="0000FF"/>
                </a:solidFill>
              </a:rPr>
              <a:t>ODS</a:t>
            </a:r>
          </a:p>
          <a:p>
            <a:pPr marL="177800" lvl="1"/>
            <a:endParaRPr lang="es-ES_tradnl" sz="2100" b="1" dirty="0" smtClean="0">
              <a:solidFill>
                <a:srgbClr val="0000FF"/>
              </a:solidFill>
            </a:endParaRPr>
          </a:p>
          <a:p>
            <a:pPr marL="520700" lvl="1" indent="-342900">
              <a:buFont typeface="Wingdings" charset="2"/>
              <a:buChar char="Ø"/>
            </a:pPr>
            <a:r>
              <a:rPr lang="es-ES_tradnl" sz="2100" b="1" dirty="0" smtClean="0">
                <a:solidFill>
                  <a:srgbClr val="0000FF"/>
                </a:solidFill>
              </a:rPr>
              <a:t>Auditorias conjuntas y coordinadas </a:t>
            </a:r>
            <a:r>
              <a:rPr lang="es-ES_tradnl" sz="2100" dirty="0" smtClean="0">
                <a:solidFill>
                  <a:srgbClr val="0000FF"/>
                </a:solidFill>
              </a:rPr>
              <a:t>para asistir a la mejora de las políticas nacionales y a fortalecer las capacidades de las EFS para auditar </a:t>
            </a:r>
            <a:r>
              <a:rPr lang="es-ES_tradnl" sz="2100" dirty="0" smtClean="0">
                <a:solidFill>
                  <a:srgbClr val="0000FF"/>
                </a:solidFill>
              </a:rPr>
              <a:t>los </a:t>
            </a:r>
            <a:r>
              <a:rPr lang="es-ES_tradnl" sz="2100" dirty="0" smtClean="0">
                <a:solidFill>
                  <a:srgbClr val="0000FF"/>
                </a:solidFill>
              </a:rPr>
              <a:t>ODS</a:t>
            </a:r>
            <a:endParaRPr lang="es-ES_tradnl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90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041400" y="648000"/>
            <a:ext cx="6908800" cy="381600"/>
          </a:xfrm>
        </p:spPr>
        <p:txBody>
          <a:bodyPr/>
          <a:lstStyle/>
          <a:p>
            <a:pPr algn="ctr"/>
            <a:r>
              <a:rPr lang="de-DE" sz="2800" dirty="0" err="1" smtClean="0">
                <a:solidFill>
                  <a:srgbClr val="0000FF"/>
                </a:solidFill>
                <a:latin typeface="+mj-lt"/>
              </a:rPr>
              <a:t>Contexto</a:t>
            </a:r>
            <a:r>
              <a:rPr lang="de-DE" sz="2800" dirty="0" smtClean="0">
                <a:solidFill>
                  <a:srgbClr val="0000FF"/>
                </a:solidFill>
                <a:latin typeface="+mj-lt"/>
              </a:rPr>
              <a:t>: ODS</a:t>
            </a:r>
            <a:endParaRPr lang="de-DE" sz="2800" dirty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8C9181-C829-AE45-B633-BF3EA5EA5F49}" type="slidenum">
              <a:rPr lang="de-DE" smtClean="0"/>
              <a:pPr>
                <a:defRPr/>
              </a:pPr>
              <a:t>9</a:t>
            </a:fld>
            <a:endParaRPr lang="de-DE" dirty="0"/>
          </a:p>
        </p:txBody>
      </p:sp>
      <p:sp>
        <p:nvSpPr>
          <p:cNvPr id="3" name="Textfeld 2"/>
          <p:cNvSpPr txBox="1"/>
          <p:nvPr/>
        </p:nvSpPr>
        <p:spPr>
          <a:xfrm>
            <a:off x="939800" y="1231900"/>
            <a:ext cx="81153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charset="2"/>
              <a:buChar char="Ø"/>
            </a:pPr>
            <a:r>
              <a:rPr lang="es-ES_tradnl" dirty="0" smtClean="0">
                <a:solidFill>
                  <a:srgbClr val="0000FF"/>
                </a:solidFill>
              </a:rPr>
              <a:t>Los Objetivos de Desarrollo Sostenible que forman parte de la Agenda 2030 de Desarrollo Sostenible adoptadas en septiembre de 2015 subrayan el rol importante de </a:t>
            </a:r>
            <a:r>
              <a:rPr lang="es-ES_tradnl" dirty="0" smtClean="0">
                <a:solidFill>
                  <a:srgbClr val="0000FF"/>
                </a:solidFill>
              </a:rPr>
              <a:t>las EFS</a:t>
            </a:r>
            <a:endParaRPr lang="es-ES_tradnl" dirty="0" smtClean="0">
              <a:solidFill>
                <a:srgbClr val="0000FF"/>
              </a:solidFill>
            </a:endParaRPr>
          </a:p>
          <a:p>
            <a:endParaRPr lang="es-ES_tradnl" dirty="0" smtClean="0">
              <a:solidFill>
                <a:srgbClr val="0000FF"/>
              </a:solidFill>
            </a:endParaRPr>
          </a:p>
          <a:p>
            <a:pPr marL="342900" indent="-342900">
              <a:buFont typeface="Wingdings" charset="2"/>
              <a:buChar char="Ø"/>
            </a:pPr>
            <a:r>
              <a:rPr lang="es-ES_tradnl" dirty="0" smtClean="0">
                <a:solidFill>
                  <a:srgbClr val="0000FF"/>
                </a:solidFill>
              </a:rPr>
              <a:t>Objetivo 16 y en especial </a:t>
            </a:r>
          </a:p>
          <a:p>
            <a:pPr marL="342900" indent="-342900">
              <a:buFont typeface="Wingdings" charset="2"/>
              <a:buChar char="Ø"/>
            </a:pPr>
            <a:endParaRPr lang="es-ES_tradnl" dirty="0" smtClean="0">
              <a:solidFill>
                <a:srgbClr val="0000FF"/>
              </a:solidFill>
            </a:endParaRPr>
          </a:p>
          <a:p>
            <a:pPr marL="342900" indent="-342900">
              <a:buFont typeface="Wingdings" charset="2"/>
              <a:buChar char="Ø"/>
            </a:pPr>
            <a:r>
              <a:rPr lang="es-ES_tradnl" dirty="0" smtClean="0">
                <a:solidFill>
                  <a:srgbClr val="0000FF"/>
                </a:solidFill>
              </a:rPr>
              <a:t>Meta 16.6. que prevé “Crear instituciones eficaces, responsables y transparentes a todos los niveles” son </a:t>
            </a:r>
            <a:r>
              <a:rPr lang="es-ES_tradnl" dirty="0" smtClean="0">
                <a:solidFill>
                  <a:srgbClr val="0000FF"/>
                </a:solidFill>
              </a:rPr>
              <a:t>clave para </a:t>
            </a:r>
            <a:r>
              <a:rPr lang="es-ES_tradnl" dirty="0" smtClean="0">
                <a:solidFill>
                  <a:srgbClr val="0000FF"/>
                </a:solidFill>
              </a:rPr>
              <a:t>la contribución de las EFS a la Agenda 2030</a:t>
            </a:r>
            <a:endParaRPr lang="es-ES_tradnl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49331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RH Design">
  <a:themeElements>
    <a:clrScheme name="RH Farben">
      <a:dk1>
        <a:srgbClr val="333399"/>
      </a:dk1>
      <a:lt1>
        <a:srgbClr val="FFFFFF"/>
      </a:lt1>
      <a:dk2>
        <a:srgbClr val="FFFFFF"/>
      </a:dk2>
      <a:lt2>
        <a:srgbClr val="FFFFFF"/>
      </a:lt2>
      <a:accent1>
        <a:srgbClr val="999999"/>
      </a:accent1>
      <a:accent2>
        <a:srgbClr val="666666"/>
      </a:accent2>
      <a:accent3>
        <a:srgbClr val="333399"/>
      </a:accent3>
      <a:accent4>
        <a:srgbClr val="62649B"/>
      </a:accent4>
      <a:accent5>
        <a:srgbClr val="88869A"/>
      </a:accent5>
      <a:accent6>
        <a:srgbClr val="777ACF"/>
      </a:accent6>
      <a:hlink>
        <a:srgbClr val="0000FF"/>
      </a:hlink>
      <a:folHlink>
        <a:srgbClr val="66666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RH Design.thmx</Template>
  <TotalTime>0</TotalTime>
  <Words>1303</Words>
  <Application>Microsoft Macintosh PowerPoint</Application>
  <PresentationFormat>Bildschirmpräsentation (4:3)</PresentationFormat>
  <Paragraphs>174</Paragraphs>
  <Slides>21</Slides>
  <Notes>14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21</vt:i4>
      </vt:variant>
    </vt:vector>
  </HeadingPairs>
  <TitlesOfParts>
    <vt:vector size="22" baseType="lpstr">
      <vt:lpstr>RH Design</vt:lpstr>
      <vt:lpstr>INTOSAI</vt:lpstr>
      <vt:lpstr>INTOSAI - ODS</vt:lpstr>
      <vt:lpstr>Introducción</vt:lpstr>
      <vt:lpstr>Contexto</vt:lpstr>
      <vt:lpstr>Contexto: Informe de Síntesis</vt:lpstr>
      <vt:lpstr>Contexto: Resoluciones NU - EFS</vt:lpstr>
      <vt:lpstr>Contexto: 23° Simposio NU/INTOSAI</vt:lpstr>
      <vt:lpstr>Contexto: 23° Simposio NU/INTOSAI</vt:lpstr>
      <vt:lpstr>Contexto: ODS</vt:lpstr>
      <vt:lpstr>Contexto: Agenda de Acción de Addis Abeba</vt:lpstr>
      <vt:lpstr>Contribución EFS a ODS (1)</vt:lpstr>
      <vt:lpstr>Contribución EFS a ODS (2)</vt:lpstr>
      <vt:lpstr>Contribución EFS a ODS (3)</vt:lpstr>
      <vt:lpstr>Contribución EFS a ODS (4)</vt:lpstr>
      <vt:lpstr>Contribución EFS a ODS (5)</vt:lpstr>
      <vt:lpstr>Condiciones EFS para lograr ODS </vt:lpstr>
      <vt:lpstr>Capacidades de EFS para ODS (1)</vt:lpstr>
      <vt:lpstr>Capacidades de EFS para ODS (2)</vt:lpstr>
      <vt:lpstr>Capacidades de EFS para ODS (3)</vt:lpstr>
      <vt:lpstr>ODS y XXII INCOSAI</vt:lpstr>
      <vt:lpstr>PowerPoint-Präsentation</vt:lpstr>
    </vt:vector>
  </TitlesOfParts>
  <Company>Rechnungshof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Bernhard Seitz</dc:creator>
  <cp:lastModifiedBy>Garcia Gonzalez</cp:lastModifiedBy>
  <cp:revision>454</cp:revision>
  <cp:lastPrinted>2014-11-21T10:11:10Z</cp:lastPrinted>
  <dcterms:created xsi:type="dcterms:W3CDTF">2013-05-13T12:30:20Z</dcterms:created>
  <dcterms:modified xsi:type="dcterms:W3CDTF">2015-11-24T12:48:01Z</dcterms:modified>
</cp:coreProperties>
</file>